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2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3" r:id="rId27"/>
    <p:sldId id="282" r:id="rId28"/>
    <p:sldId id="284" r:id="rId29"/>
    <p:sldId id="285" r:id="rId30"/>
    <p:sldId id="286" r:id="rId31"/>
    <p:sldId id="295" r:id="rId32"/>
    <p:sldId id="287" r:id="rId33"/>
    <p:sldId id="290" r:id="rId34"/>
    <p:sldId id="291" r:id="rId35"/>
    <p:sldId id="292" r:id="rId36"/>
    <p:sldId id="293" r:id="rId37"/>
    <p:sldId id="294" r:id="rId38"/>
    <p:sldId id="296" r:id="rId39"/>
    <p:sldId id="288" r:id="rId40"/>
    <p:sldId id="289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33" r:id="rId59"/>
    <p:sldId id="339" r:id="rId60"/>
    <p:sldId id="338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34" r:id="rId73"/>
    <p:sldId id="335" r:id="rId74"/>
    <p:sldId id="336" r:id="rId75"/>
    <p:sldId id="328" r:id="rId76"/>
    <p:sldId id="337" r:id="rId77"/>
    <p:sldId id="329" r:id="rId78"/>
    <p:sldId id="330" r:id="rId79"/>
    <p:sldId id="331" r:id="rId80"/>
    <p:sldId id="332" r:id="rId81"/>
    <p:sldId id="340" r:id="rId8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83"/>
    <p:restoredTop sz="94618"/>
  </p:normalViewPr>
  <p:slideViewPr>
    <p:cSldViewPr snapToGrid="0" snapToObjects="1">
      <p:cViewPr varScale="1">
        <p:scale>
          <a:sx n="173" d="100"/>
          <a:sy n="173" d="100"/>
        </p:scale>
        <p:origin x="11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notesMaster" Target="notesMasters/notesMaster1.xml"/><Relationship Id="rId84" Type="http://schemas.openxmlformats.org/officeDocument/2006/relationships/presProps" Target="presProps.xml"/><Relationship Id="rId85" Type="http://schemas.openxmlformats.org/officeDocument/2006/relationships/viewProps" Target="viewProps.xml"/><Relationship Id="rId86" Type="http://schemas.openxmlformats.org/officeDocument/2006/relationships/theme" Target="theme/theme1.xml"/><Relationship Id="rId8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A15C4F-913F-184F-9740-6BABFCA785CF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68A025-F912-9C4B-A9AA-E3290394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926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FD3F8E-A2F6-F44B-941F-583D629F076D}" type="slidenum">
              <a:rPr lang="en-GB" smtClean="0"/>
              <a:pPr>
                <a:defRPr/>
              </a:pPr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857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FD3F8E-A2F6-F44B-941F-583D629F076D}" type="slidenum">
              <a:rPr lang="en-GB" smtClean="0"/>
              <a:pPr>
                <a:defRPr/>
              </a:pPr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007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326A6-ABD8-1D4D-B06D-DB1BB46FC1C4}" type="datetimeFigureOut">
              <a:rPr lang="en-GB" smtClean="0"/>
              <a:t>01/12/2016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9A6CD-5D21-E045-856E-5EEBFF11E7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116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jp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COMP6236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Oli Bills</a:t>
            </a:r>
          </a:p>
          <a:p>
            <a:r>
              <a:rPr lang="en-GB" dirty="0" err="1" smtClean="0"/>
              <a:t>ofb@ecs.soton.ac.uk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9721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1: What’s in memory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026" y="1825625"/>
            <a:ext cx="7397947" cy="435133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73026" y="5563673"/>
            <a:ext cx="1007289" cy="244699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488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2: Where is the return?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Now, we want to work out exactly where the return address is, which we do using the letter “b” (0x62)</a:t>
            </a:r>
          </a:p>
          <a:p>
            <a:endParaRPr lang="en-GB" dirty="0"/>
          </a:p>
          <a:p>
            <a:r>
              <a:rPr lang="en-GB" dirty="0" smtClean="0"/>
              <a:t>Let’s try going back 8 characters</a:t>
            </a:r>
          </a:p>
          <a:p>
            <a:endParaRPr lang="en-GB" dirty="0"/>
          </a:p>
          <a:p>
            <a:r>
              <a:rPr lang="en-US" dirty="0"/>
              <a:t>run &lt; &lt;(python -c 'print "a"*56 + "b"*8')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9267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2: Where is the return?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7583" y="1825625"/>
            <a:ext cx="6688833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27583" y="5164428"/>
            <a:ext cx="897431" cy="206062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161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2: Where is the return?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8724" y="1825625"/>
            <a:ext cx="5346552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55628" y="3683357"/>
            <a:ext cx="1039099" cy="218941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3455628" y="4363791"/>
            <a:ext cx="1039099" cy="218941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230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3: Inserting our own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This is some simple shell code (machine code instructions encoded in hex) which outputs Hello</a:t>
            </a:r>
          </a:p>
          <a:p>
            <a:endParaRPr lang="en-GB" dirty="0"/>
          </a:p>
          <a:p>
            <a:r>
              <a:rPr lang="en-US" dirty="0"/>
              <a:t>"\</a:t>
            </a:r>
            <a:r>
              <a:rPr lang="en-US" dirty="0" err="1" smtClean="0"/>
              <a:t>xeb</a:t>
            </a:r>
            <a:r>
              <a:rPr lang="en-US" dirty="0" smtClean="0"/>
              <a:t>\x13\x59\x31\xc0\xb0\x04\x31\</a:t>
            </a:r>
            <a:r>
              <a:rPr lang="en-US" dirty="0" err="1" smtClean="0"/>
              <a:t>xdb</a:t>
            </a:r>
            <a:r>
              <a:rPr lang="en-US" dirty="0" smtClean="0"/>
              <a:t>\x43\x31\xd2\xb2\x0f\</a:t>
            </a:r>
            <a:r>
              <a:rPr lang="en-US" dirty="0" err="1" smtClean="0"/>
              <a:t>xcd</a:t>
            </a:r>
            <a:r>
              <a:rPr lang="en-US" dirty="0" smtClean="0"/>
              <a:t>\x80\xb0\x01\x4b\</a:t>
            </a:r>
            <a:r>
              <a:rPr lang="en-US" dirty="0" err="1" smtClean="0"/>
              <a:t>xcd</a:t>
            </a:r>
            <a:r>
              <a:rPr lang="en-US" dirty="0" smtClean="0"/>
              <a:t>\x80\xe8\xe8\</a:t>
            </a:r>
            <a:r>
              <a:rPr lang="en-US" dirty="0" err="1" smtClean="0"/>
              <a:t>xff</a:t>
            </a:r>
            <a:r>
              <a:rPr lang="en-US" dirty="0" smtClean="0"/>
              <a:t>\</a:t>
            </a:r>
            <a:r>
              <a:rPr lang="en-US" dirty="0" err="1" smtClean="0"/>
              <a:t>xff</a:t>
            </a:r>
            <a:r>
              <a:rPr lang="en-US" dirty="0" smtClean="0"/>
              <a:t>\</a:t>
            </a:r>
            <a:r>
              <a:rPr lang="en-US" dirty="0" err="1" smtClean="0"/>
              <a:t>xff</a:t>
            </a:r>
            <a:r>
              <a:rPr lang="en-US" dirty="0" smtClean="0"/>
              <a:t>\x48\x65\x6c\x6c\x6f\x2c\x20\x77\x6f\x72\x6c\x64\x21\x0a\x0d”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There’s lots of shell code online that you can get</a:t>
            </a:r>
          </a:p>
          <a:p>
            <a:r>
              <a:rPr lang="en-US" dirty="0" smtClean="0"/>
              <a:t>Or write your own (Write C, compile to machine code, convert to hex)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7211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3: Inserting our own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We won’t know exactly where in the code we will end up, so we add NOPs (null operation – \x90) to the front of it</a:t>
            </a:r>
          </a:p>
          <a:p>
            <a:pPr lvl="1"/>
            <a:r>
              <a:rPr lang="en-GB" dirty="0" smtClean="0"/>
              <a:t>This way, we can end up anywhere in the code, and it’ll keep following the NOPs until the first line of our code</a:t>
            </a:r>
          </a:p>
          <a:p>
            <a:pPr lvl="1"/>
            <a:r>
              <a:rPr lang="en-GB" dirty="0" smtClean="0"/>
              <a:t>Things move around in memory, and this makes it a lot easier to land in the right place!</a:t>
            </a:r>
          </a:p>
          <a:p>
            <a:pPr lvl="1"/>
            <a:endParaRPr lang="en-GB" dirty="0"/>
          </a:p>
          <a:p>
            <a:pPr lvl="1"/>
            <a:r>
              <a:rPr lang="en-US" dirty="0"/>
              <a:t>run &lt; &lt;(python -c 'print "a"*56 + "b"*8 + "\x90"*30 + "\</a:t>
            </a:r>
            <a:r>
              <a:rPr lang="en-US" dirty="0" err="1"/>
              <a:t>xeb</a:t>
            </a:r>
            <a:r>
              <a:rPr lang="en-US" dirty="0"/>
              <a:t>\x13\x59\x31\xc0\xb0\x04\x31\</a:t>
            </a:r>
            <a:r>
              <a:rPr lang="en-US" dirty="0" err="1"/>
              <a:t>xdb</a:t>
            </a:r>
            <a:r>
              <a:rPr lang="en-US" dirty="0"/>
              <a:t>\x43\x31\xd2\xb2\x0f\</a:t>
            </a:r>
            <a:r>
              <a:rPr lang="en-US" dirty="0" err="1"/>
              <a:t>xcd</a:t>
            </a:r>
            <a:r>
              <a:rPr lang="en-US" dirty="0"/>
              <a:t>\x80\xb0\x01\x4b\</a:t>
            </a:r>
            <a:r>
              <a:rPr lang="en-US" dirty="0" err="1"/>
              <a:t>xcd</a:t>
            </a:r>
            <a:r>
              <a:rPr lang="en-US" dirty="0"/>
              <a:t>\x80\xe8\xe8\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\x48\x65\x6c\x6c\x6f\x2c\x20\x77\x6f\x72\x6c\x64\x21\x0a\x0d"')</a:t>
            </a:r>
            <a:endParaRPr lang="is-IS" dirty="0" smtClean="0"/>
          </a:p>
          <a:p>
            <a:endParaRPr lang="is-I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760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4: Find out where our code has ended 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Now we need to find our code in memory, so we can point the application to it!</a:t>
            </a:r>
          </a:p>
          <a:p>
            <a:endParaRPr lang="en-GB" dirty="0"/>
          </a:p>
          <a:p>
            <a:r>
              <a:rPr lang="en-GB" dirty="0" smtClean="0"/>
              <a:t>Add a break point before it crashes</a:t>
            </a:r>
          </a:p>
          <a:p>
            <a:endParaRPr lang="en-GB" dirty="0"/>
          </a:p>
          <a:p>
            <a:r>
              <a:rPr lang="en-GB" dirty="0" smtClean="0"/>
              <a:t>Then we can move through everything that happens next and inspect the memory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5454356"/>
            <a:ext cx="7886700" cy="140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51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4: Find out where our code has ended up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2263" y="1825625"/>
            <a:ext cx="6679473" cy="435133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41983" y="5664557"/>
            <a:ext cx="1039099" cy="218941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675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4: Find out where our code has ended up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25625"/>
            <a:ext cx="2068493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753" y="1825624"/>
            <a:ext cx="2179737" cy="50323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682" y="1825624"/>
            <a:ext cx="2361312" cy="485771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27391" y="5217574"/>
            <a:ext cx="1039099" cy="218941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7009338" y="3125720"/>
            <a:ext cx="1039099" cy="3557615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948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4: Find out where our code has ended 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Pick a </a:t>
            </a:r>
            <a:r>
              <a:rPr lang="en-GB" dirty="0" err="1" smtClean="0"/>
              <a:t>safeish</a:t>
            </a:r>
            <a:r>
              <a:rPr lang="en-GB" dirty="0" smtClean="0"/>
              <a:t> spot somewhere in the NOP area</a:t>
            </a:r>
          </a:p>
          <a:p>
            <a:endParaRPr lang="en-GB" dirty="0"/>
          </a:p>
          <a:p>
            <a:r>
              <a:rPr lang="en-GB" dirty="0" smtClean="0"/>
              <a:t>0xbffff6f0</a:t>
            </a:r>
          </a:p>
          <a:p>
            <a:endParaRPr lang="en-GB" dirty="0"/>
          </a:p>
          <a:p>
            <a:r>
              <a:rPr lang="en-GB" dirty="0" smtClean="0"/>
              <a:t>We need to write this in hex, using /x for the hex characters</a:t>
            </a:r>
          </a:p>
          <a:p>
            <a:r>
              <a:rPr lang="en-GB" dirty="0" smtClean="0"/>
              <a:t>We need to write it in little-endian format</a:t>
            </a:r>
          </a:p>
          <a:p>
            <a:r>
              <a:rPr lang="en-GB" dirty="0" smtClean="0"/>
              <a:t>It becomes \</a:t>
            </a:r>
            <a:r>
              <a:rPr lang="en-GB" dirty="0" err="1" smtClean="0"/>
              <a:t>xbf</a:t>
            </a:r>
            <a:r>
              <a:rPr lang="en-GB" dirty="0" smtClean="0"/>
              <a:t>\</a:t>
            </a:r>
            <a:r>
              <a:rPr lang="en-GB" dirty="0" err="1" smtClean="0"/>
              <a:t>xff</a:t>
            </a:r>
            <a:r>
              <a:rPr lang="en-GB" dirty="0" smtClean="0"/>
              <a:t>\xf7\x00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556" y="2605020"/>
            <a:ext cx="48006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721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Last time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We looked at C and Assembly</a:t>
            </a:r>
          </a:p>
          <a:p>
            <a:r>
              <a:rPr lang="en-GB" dirty="0" smtClean="0"/>
              <a:t>We looked at the forms of low-level vulnerabilities that can be introduced</a:t>
            </a:r>
          </a:p>
          <a:p>
            <a:r>
              <a:rPr lang="en-GB" dirty="0" smtClean="0"/>
              <a:t>We looked at some basic reverse engineering</a:t>
            </a:r>
          </a:p>
          <a:p>
            <a:r>
              <a:rPr lang="en-GB" dirty="0" smtClean="0"/>
              <a:t>We had a go at reverse engineering  some C programs</a:t>
            </a:r>
          </a:p>
          <a:p>
            <a:r>
              <a:rPr lang="en-GB" dirty="0" smtClean="0"/>
              <a:t>Through a combination of reverse engineering and applying low-level vulnerabilities we explored some exploits</a:t>
            </a:r>
          </a:p>
          <a:p>
            <a:r>
              <a:rPr lang="en-GB" dirty="0" smtClean="0"/>
              <a:t>We looked at Buffer Overflow in particular</a:t>
            </a:r>
          </a:p>
          <a:p>
            <a:r>
              <a:rPr lang="en-GB" dirty="0" smtClean="0"/>
              <a:t>We investigated ways to help prevent such vulnerabilities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1038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5: Overwrite the return address with our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Therefore, our new command becomes</a:t>
            </a:r>
          </a:p>
          <a:p>
            <a:endParaRPr lang="en-GB" dirty="0"/>
          </a:p>
          <a:p>
            <a:r>
              <a:rPr lang="en-US" dirty="0"/>
              <a:t>run &lt; &lt;(python -c 'print "a"*56 + </a:t>
            </a:r>
            <a:r>
              <a:rPr lang="en-US" b="1" dirty="0"/>
              <a:t>"\x00\xf7\</a:t>
            </a:r>
            <a:r>
              <a:rPr lang="en-US" b="1" dirty="0" err="1"/>
              <a:t>xff</a:t>
            </a:r>
            <a:r>
              <a:rPr lang="en-US" b="1" dirty="0"/>
              <a:t>\</a:t>
            </a:r>
            <a:r>
              <a:rPr lang="en-US" b="1" dirty="0" err="1"/>
              <a:t>xbf</a:t>
            </a:r>
            <a:r>
              <a:rPr lang="en-US" dirty="0"/>
              <a:t>" + "\x90"*30 + "\</a:t>
            </a:r>
            <a:r>
              <a:rPr lang="en-US" dirty="0" err="1"/>
              <a:t>xeb</a:t>
            </a:r>
            <a:r>
              <a:rPr lang="en-US" dirty="0"/>
              <a:t>\x13\x59\x31\xc0\xb0\x04\x31\</a:t>
            </a:r>
            <a:r>
              <a:rPr lang="en-US" dirty="0" err="1"/>
              <a:t>xdb</a:t>
            </a:r>
            <a:r>
              <a:rPr lang="en-US" dirty="0"/>
              <a:t>\x43\x31\xd2\xb2\x0f\</a:t>
            </a:r>
            <a:r>
              <a:rPr lang="en-US" dirty="0" err="1"/>
              <a:t>xcd</a:t>
            </a:r>
            <a:r>
              <a:rPr lang="en-US" dirty="0"/>
              <a:t>\x80\xb0\x01\x4b\</a:t>
            </a:r>
            <a:r>
              <a:rPr lang="en-US" dirty="0" err="1"/>
              <a:t>xcd</a:t>
            </a:r>
            <a:r>
              <a:rPr lang="en-US" dirty="0"/>
              <a:t>\x80\xe8\xe8\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</a:t>
            </a:r>
            <a:r>
              <a:rPr lang="en-US" dirty="0" err="1"/>
              <a:t>xff</a:t>
            </a:r>
            <a:r>
              <a:rPr lang="en-US" dirty="0"/>
              <a:t>\x48\x65\x6c\x6c\x6f\x2c\x20\x77\x6f\x72\x6c\x64\x21\x0a\x0d"')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90198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5: Overwrite the return address with our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Let’s give it a go and see what happens!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3190"/>
            <a:ext cx="9144000" cy="17162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4662152"/>
            <a:ext cx="1039099" cy="197246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78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5: Overwrite the return address with our own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We can even watch it step by step to see what’s going on</a:t>
            </a:r>
            <a:r>
              <a:rPr lang="is-IS" dirty="0" smtClean="0"/>
              <a:t>…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16" y="2949262"/>
            <a:ext cx="3932681" cy="39087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614" y="2949262"/>
            <a:ext cx="3237902" cy="39087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4601" y="5358120"/>
            <a:ext cx="3189399" cy="149988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147490" y="3773511"/>
            <a:ext cx="1248758" cy="227784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47960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And there you have it!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Let’s now try and get it to work from the </a:t>
            </a:r>
            <a:r>
              <a:rPr lang="en-GB" dirty="0" err="1" smtClean="0"/>
              <a:t>commandline</a:t>
            </a:r>
            <a:r>
              <a:rPr lang="en-GB" dirty="0" smtClean="0"/>
              <a:t>, outside of </a:t>
            </a:r>
            <a:r>
              <a:rPr lang="en-GB" dirty="0" err="1" smtClean="0"/>
              <a:t>gdb</a:t>
            </a:r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r>
              <a:rPr lang="en-GB" dirty="0" smtClean="0"/>
              <a:t>It doesn’t work!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9545"/>
            <a:ext cx="9144000" cy="120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911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And there you have it!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896369"/>
          </a:xfrm>
        </p:spPr>
        <p:txBody>
          <a:bodyPr>
            <a:normAutofit fontScale="85000" lnSpcReduction="20000"/>
          </a:bodyPr>
          <a:lstStyle/>
          <a:p>
            <a:r>
              <a:rPr lang="en-GB" dirty="0" smtClean="0"/>
              <a:t>GDB adds it’s own things to memory, so the memory organisation is different – the memory address we have isn’t quite right</a:t>
            </a:r>
          </a:p>
          <a:p>
            <a:endParaRPr lang="en-GB" dirty="0"/>
          </a:p>
          <a:p>
            <a:r>
              <a:rPr lang="en-GB" dirty="0" smtClean="0"/>
              <a:t>Fortunately, we have some leeway thanks to all the NOPs, so let’s try moving forward a bit</a:t>
            </a:r>
            <a:r>
              <a:rPr lang="is-IS" dirty="0" smtClean="0"/>
              <a:t>…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68273"/>
            <a:ext cx="9144000" cy="12173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43554"/>
            <a:ext cx="9144000" cy="12031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56583" y="5568272"/>
            <a:ext cx="1338910" cy="227784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568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Now it’s your turn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This is what you need to solve Task 3 in the Lab! </a:t>
            </a:r>
          </a:p>
        </p:txBody>
      </p:sp>
    </p:spTree>
    <p:extLst>
      <p:ext uri="{BB962C8B-B14F-4D97-AF65-F5344CB8AC3E}">
        <p14:creationId xmlns:p14="http://schemas.microsoft.com/office/powerpoint/2010/main" val="166444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Code Review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Manual debugging is not an easy process</a:t>
            </a:r>
          </a:p>
          <a:p>
            <a:pPr lvl="1"/>
            <a:r>
              <a:rPr lang="en-GB" dirty="0" smtClean="0"/>
              <a:t>You’ve hopefully learnt this!</a:t>
            </a:r>
          </a:p>
          <a:p>
            <a:endParaRPr lang="en-GB" dirty="0"/>
          </a:p>
          <a:p>
            <a:r>
              <a:rPr lang="en-GB" dirty="0" smtClean="0"/>
              <a:t>When trying to write secure software, we want to find easier ways of helping us – </a:t>
            </a:r>
            <a:r>
              <a:rPr lang="en-GB" b="1" dirty="0" smtClean="0"/>
              <a:t>automated code review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We’re going to be looking at two major forms</a:t>
            </a:r>
            <a:endParaRPr lang="en-GB" dirty="0"/>
          </a:p>
          <a:p>
            <a:pPr lvl="1"/>
            <a:r>
              <a:rPr lang="en-GB" dirty="0" smtClean="0"/>
              <a:t>Static analysis: Without running the program</a:t>
            </a:r>
          </a:p>
          <a:p>
            <a:pPr lvl="1"/>
            <a:r>
              <a:rPr lang="en-GB" dirty="0" smtClean="0"/>
              <a:t>Dynamic analysis: While the program is running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363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Static Analysis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Sometimes we want to analyse programs without walking through the assembly code step by step</a:t>
            </a:r>
          </a:p>
          <a:p>
            <a:endParaRPr lang="en-GB" dirty="0"/>
          </a:p>
          <a:p>
            <a:r>
              <a:rPr lang="en-GB" dirty="0" smtClean="0"/>
              <a:t>Static analysis is all about what we can learn from the program </a:t>
            </a:r>
            <a:r>
              <a:rPr lang="en-GB" b="1" dirty="0" smtClean="0"/>
              <a:t>without running it</a:t>
            </a:r>
          </a:p>
          <a:p>
            <a:endParaRPr lang="en-GB" b="1" dirty="0"/>
          </a:p>
          <a:p>
            <a:r>
              <a:rPr lang="en-GB" dirty="0" smtClean="0"/>
              <a:t>Enables us to verify software, find defects and problems and learnt about it without executing the software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895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can you find?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smtClean="0"/>
              <a:t>Flow issues</a:t>
            </a:r>
          </a:p>
          <a:p>
            <a:pPr lvl="1"/>
            <a:r>
              <a:rPr lang="en-GB" dirty="0" smtClean="0"/>
              <a:t>Infinite loops, unreachable code</a:t>
            </a:r>
          </a:p>
          <a:p>
            <a:r>
              <a:rPr lang="en-GB" dirty="0" smtClean="0"/>
              <a:t>Security issues</a:t>
            </a:r>
          </a:p>
          <a:p>
            <a:pPr lvl="1"/>
            <a:r>
              <a:rPr lang="en-GB" dirty="0" smtClean="0"/>
              <a:t>Buffer overflows, input validation errors</a:t>
            </a:r>
          </a:p>
          <a:p>
            <a:r>
              <a:rPr lang="en-GB" dirty="0" smtClean="0"/>
              <a:t>Memory issues</a:t>
            </a:r>
          </a:p>
          <a:p>
            <a:pPr lvl="1"/>
            <a:r>
              <a:rPr lang="en-GB" dirty="0" err="1" smtClean="0"/>
              <a:t>Unitialised</a:t>
            </a:r>
            <a:r>
              <a:rPr lang="en-GB" dirty="0" smtClean="0"/>
              <a:t> data, null dereferences</a:t>
            </a:r>
          </a:p>
          <a:p>
            <a:r>
              <a:rPr lang="en-GB" dirty="0" smtClean="0"/>
              <a:t>Input issues</a:t>
            </a:r>
          </a:p>
          <a:p>
            <a:pPr lvl="1"/>
            <a:r>
              <a:rPr lang="en-GB" dirty="0" smtClean="0"/>
              <a:t>SQL injection, Cross-site scripting</a:t>
            </a:r>
          </a:p>
          <a:p>
            <a:r>
              <a:rPr lang="en-GB" dirty="0" smtClean="0"/>
              <a:t>Resources leaks</a:t>
            </a:r>
          </a:p>
          <a:p>
            <a:r>
              <a:rPr lang="en-GB" dirty="0" smtClean="0"/>
              <a:t>Thread issues</a:t>
            </a:r>
          </a:p>
          <a:p>
            <a:r>
              <a:rPr lang="en-GB" dirty="0" smtClean="0"/>
              <a:t>Exceptions</a:t>
            </a:r>
          </a:p>
          <a:p>
            <a:r>
              <a:rPr lang="en-GB" b="1" dirty="0" smtClean="0"/>
              <a:t>Checking against pre-defined rules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7318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can’t you find?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Unfortunately, non-trivial properties of programs are </a:t>
            </a:r>
            <a:r>
              <a:rPr lang="en-GB" b="1" dirty="0" smtClean="0"/>
              <a:t>undecidable</a:t>
            </a:r>
          </a:p>
          <a:p>
            <a:pPr lvl="1"/>
            <a:r>
              <a:rPr lang="en-GB" dirty="0"/>
              <a:t>A decision problem that admits no algorithmic solution is said to be </a:t>
            </a:r>
            <a:r>
              <a:rPr lang="en-GB" b="1" dirty="0"/>
              <a:t>undecidable</a:t>
            </a:r>
            <a:r>
              <a:rPr lang="en-GB" dirty="0"/>
              <a:t>.</a:t>
            </a:r>
            <a:endParaRPr lang="en-GB" b="1" dirty="0" smtClean="0"/>
          </a:p>
          <a:p>
            <a:endParaRPr lang="en-GB" b="1" dirty="0"/>
          </a:p>
          <a:p>
            <a:r>
              <a:rPr lang="en-GB" dirty="0" smtClean="0"/>
              <a:t>We can never determine all possible program behaviours</a:t>
            </a:r>
          </a:p>
        </p:txBody>
      </p:sp>
    </p:spTree>
    <p:extLst>
      <p:ext uri="{BB962C8B-B14F-4D97-AF65-F5344CB8AC3E}">
        <p14:creationId xmlns:p14="http://schemas.microsoft.com/office/powerpoint/2010/main" val="85633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Today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We can analyse programs in other ways, other than walking through the assembly code</a:t>
            </a:r>
          </a:p>
          <a:p>
            <a:endParaRPr lang="en-GB" dirty="0" smtClean="0"/>
          </a:p>
          <a:p>
            <a:r>
              <a:rPr lang="en-GB" dirty="0" smtClean="0"/>
              <a:t>Two forms of analysis</a:t>
            </a:r>
            <a:endParaRPr lang="en-GB" dirty="0"/>
          </a:p>
          <a:p>
            <a:pPr lvl="1"/>
            <a:r>
              <a:rPr lang="en-GB" dirty="0" smtClean="0"/>
              <a:t>Static analysis</a:t>
            </a:r>
          </a:p>
          <a:p>
            <a:pPr lvl="1"/>
            <a:r>
              <a:rPr lang="en-GB" dirty="0" smtClean="0"/>
              <a:t>Dynamic analysis</a:t>
            </a:r>
          </a:p>
          <a:p>
            <a:pPr lvl="1"/>
            <a:endParaRPr lang="en-GB" dirty="0"/>
          </a:p>
          <a:p>
            <a:r>
              <a:rPr lang="en-GB" dirty="0" smtClean="0"/>
              <a:t>A look at the analysis in general</a:t>
            </a:r>
          </a:p>
          <a:p>
            <a:r>
              <a:rPr lang="en-GB" dirty="0" smtClean="0"/>
              <a:t>A look at tailoring analysis for malware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54905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Halting Problem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b="1" dirty="0" smtClean="0"/>
              <a:t>“Is </a:t>
            </a:r>
            <a:r>
              <a:rPr lang="en-GB" b="1" dirty="0"/>
              <a:t>it possible to create a program, that will allow another program and its inputs to be entered without running the program and determine whether or not the program will </a:t>
            </a:r>
            <a:r>
              <a:rPr lang="en-GB" b="1" i="1" dirty="0"/>
              <a:t>halt</a:t>
            </a:r>
            <a:r>
              <a:rPr lang="en-GB" b="1" dirty="0" smtClean="0"/>
              <a:t>?”</a:t>
            </a:r>
          </a:p>
          <a:p>
            <a:endParaRPr lang="en-GB" dirty="0"/>
          </a:p>
          <a:p>
            <a:r>
              <a:rPr lang="en-GB" dirty="0" smtClean="0"/>
              <a:t>More formally: </a:t>
            </a:r>
            <a:r>
              <a:rPr lang="en-US" dirty="0"/>
              <a:t>The Turing machine </a:t>
            </a:r>
            <a:r>
              <a:rPr lang="en-US" i="1" dirty="0"/>
              <a:t>halting problem</a:t>
            </a:r>
            <a:r>
              <a:rPr lang="en-US" dirty="0"/>
              <a:t> can be stated as: Given the description of a Turing machine M and an input string w, does M perform a computation that eventually halts</a:t>
            </a:r>
            <a:r>
              <a:rPr lang="en-US" dirty="0" smtClean="0"/>
              <a:t>?</a:t>
            </a:r>
            <a:endParaRPr lang="en-GB" dirty="0" smtClean="0"/>
          </a:p>
          <a:p>
            <a:endParaRPr lang="en-GB" dirty="0"/>
          </a:p>
          <a:p>
            <a:r>
              <a:rPr lang="en-US" dirty="0"/>
              <a:t>Any attempts to simulate the computation on a universal Turing machine face the problem of not knowing if/when M has entered an infinite </a:t>
            </a:r>
            <a:r>
              <a:rPr lang="en-US" dirty="0" smtClean="0"/>
              <a:t>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076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 example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8784" y="1825625"/>
            <a:ext cx="48064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78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Types of Static Analysis Tools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Source code analyzers</a:t>
            </a:r>
          </a:p>
          <a:p>
            <a:pPr lvl="1"/>
            <a:r>
              <a:rPr lang="en-US" dirty="0"/>
              <a:t>Examine the source code and search for vulnerabilities using pattern matching against common types of vulnerabilities</a:t>
            </a:r>
          </a:p>
          <a:p>
            <a:r>
              <a:rPr lang="en-US" b="1" dirty="0"/>
              <a:t>Bytecode code analyzers</a:t>
            </a:r>
          </a:p>
          <a:p>
            <a:pPr lvl="1"/>
            <a:r>
              <a:rPr lang="en-US" dirty="0"/>
              <a:t>Same as source code analyzers but analysis is performed on bytecode</a:t>
            </a:r>
          </a:p>
          <a:p>
            <a:r>
              <a:rPr lang="en-US" b="1" dirty="0"/>
              <a:t>Binary code analyzers</a:t>
            </a:r>
          </a:p>
          <a:p>
            <a:pPr lvl="1"/>
            <a:r>
              <a:rPr lang="en-US" dirty="0"/>
              <a:t>Same as source code analyzers but analysis is performed on binary code</a:t>
            </a:r>
            <a:endParaRPr lang="en-US" b="1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43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Let’s look at an example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546535" cy="4351338"/>
          </a:xfrm>
        </p:spPr>
        <p:txBody>
          <a:bodyPr/>
          <a:lstStyle/>
          <a:p>
            <a:r>
              <a:rPr lang="en-GB" dirty="0" smtClean="0"/>
              <a:t>If we try to look at the /</a:t>
            </a:r>
            <a:r>
              <a:rPr lang="en-GB" dirty="0" err="1" smtClean="0"/>
              <a:t>usr</a:t>
            </a:r>
            <a:r>
              <a:rPr lang="en-GB" dirty="0" smtClean="0"/>
              <a:t>/bin/</a:t>
            </a:r>
            <a:r>
              <a:rPr lang="en-GB" dirty="0" err="1" smtClean="0"/>
              <a:t>sudo</a:t>
            </a:r>
            <a:r>
              <a:rPr lang="en-GB" dirty="0" smtClean="0"/>
              <a:t> program</a:t>
            </a:r>
          </a:p>
          <a:p>
            <a:endParaRPr lang="en-GB" dirty="0"/>
          </a:p>
          <a:p>
            <a:r>
              <a:rPr lang="en-GB" dirty="0" smtClean="0"/>
              <a:t>Trying to work with just the assembly would be a big task!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1561" y="1375944"/>
            <a:ext cx="3295291" cy="54820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99" y="5348856"/>
            <a:ext cx="58293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57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But we can look at it in different ways!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 smtClean="0"/>
              <a:t>What strings does it contain?</a:t>
            </a:r>
          </a:p>
          <a:p>
            <a:endParaRPr lang="en-GB" dirty="0"/>
          </a:p>
          <a:p>
            <a:r>
              <a:rPr lang="en-GB" dirty="0" smtClean="0"/>
              <a:t>What functions does it call?</a:t>
            </a:r>
          </a:p>
          <a:p>
            <a:endParaRPr lang="en-GB" dirty="0"/>
          </a:p>
          <a:p>
            <a:r>
              <a:rPr lang="en-GB" dirty="0" smtClean="0"/>
              <a:t>How is the program set out?</a:t>
            </a:r>
          </a:p>
          <a:p>
            <a:endParaRPr lang="en-GB" dirty="0" smtClean="0"/>
          </a:p>
          <a:p>
            <a:r>
              <a:rPr lang="en-GB" dirty="0" smtClean="0"/>
              <a:t>What libraries does it use?</a:t>
            </a:r>
            <a:endParaRPr lang="en-GB" dirty="0"/>
          </a:p>
          <a:p>
            <a:endParaRPr lang="en-GB" dirty="0"/>
          </a:p>
          <a:p>
            <a:r>
              <a:rPr lang="en-GB" dirty="0" smtClean="0"/>
              <a:t>How was it compiled?</a:t>
            </a:r>
          </a:p>
          <a:p>
            <a:endParaRPr lang="en-GB" dirty="0"/>
          </a:p>
          <a:p>
            <a:r>
              <a:rPr lang="en-GB" dirty="0" smtClean="0"/>
              <a:t>This lets us learn a lot about it, without having to run it</a:t>
            </a:r>
            <a:r>
              <a:rPr lang="is-IS" dirty="0" smtClean="0"/>
              <a:t>…</a:t>
            </a:r>
          </a:p>
          <a:p>
            <a:r>
              <a:rPr lang="is-IS" b="1" dirty="0" smtClean="0"/>
              <a:t>Just a few simple examples!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479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But we can look at it in different ways</a:t>
            </a:r>
            <a:r>
              <a:rPr lang="en-GB" dirty="0" smtClean="0"/>
              <a:t>! Strings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910" y="1825625"/>
            <a:ext cx="47721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62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But we can look at it in different ways! Functions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6100" y="1825625"/>
            <a:ext cx="58517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283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But we can look at it in different ways! Layout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9176" y="1825625"/>
            <a:ext cx="486564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31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And if we have the source code, it’s even more powerful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These examples were just examining the binary and what we can learn from that</a:t>
            </a:r>
          </a:p>
          <a:p>
            <a:endParaRPr lang="en-GB" dirty="0"/>
          </a:p>
          <a:p>
            <a:r>
              <a:rPr lang="en-GB" dirty="0" smtClean="0"/>
              <a:t>But if we have access to the source code, this opens up a whole new world of static analysis to us! </a:t>
            </a:r>
          </a:p>
          <a:p>
            <a:endParaRPr lang="en-GB" dirty="0"/>
          </a:p>
          <a:p>
            <a:r>
              <a:rPr lang="en-GB" dirty="0" smtClean="0"/>
              <a:t>They work by taking the source code and making intermediate representations which can be analysed</a:t>
            </a:r>
          </a:p>
        </p:txBody>
      </p:sp>
    </p:spTree>
    <p:extLst>
      <p:ext uri="{BB962C8B-B14F-4D97-AF65-F5344CB8AC3E}">
        <p14:creationId xmlns:p14="http://schemas.microsoft.com/office/powerpoint/2010/main" val="131291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 Static Analysis Tools work?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5791200" y="2271985"/>
            <a:ext cx="1752600" cy="43973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8600" y="3011760"/>
            <a:ext cx="1066800" cy="6858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323D43"/>
                </a:solidFill>
              </a:rPr>
              <a:t>Source</a:t>
            </a:r>
          </a:p>
          <a:p>
            <a:pPr algn="ctr">
              <a:defRPr/>
            </a:pPr>
            <a:r>
              <a:rPr lang="en-US" dirty="0">
                <a:solidFill>
                  <a:srgbClr val="323D43"/>
                </a:solidFill>
              </a:rPr>
              <a:t>code</a:t>
            </a:r>
          </a:p>
        </p:txBody>
      </p:sp>
      <p:sp>
        <p:nvSpPr>
          <p:cNvPr id="6" name="Rectangle 5"/>
          <p:cNvSpPr/>
          <p:nvPr/>
        </p:nvSpPr>
        <p:spPr>
          <a:xfrm>
            <a:off x="244475" y="4608785"/>
            <a:ext cx="1066800" cy="6858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rgbClr val="323D43"/>
                </a:solidFill>
              </a:rPr>
              <a:t>Byte</a:t>
            </a:r>
          </a:p>
          <a:p>
            <a:pPr algn="ctr"/>
            <a:r>
              <a:rPr lang="en-US" dirty="0">
                <a:solidFill>
                  <a:srgbClr val="323D43"/>
                </a:solidFill>
              </a:rPr>
              <a:t>code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3849960"/>
            <a:ext cx="1066800" cy="6858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rgbClr val="323D43"/>
                </a:solidFill>
              </a:rPr>
              <a:t>Executable</a:t>
            </a:r>
          </a:p>
        </p:txBody>
      </p:sp>
      <p:sp>
        <p:nvSpPr>
          <p:cNvPr id="8" name="Oval 7"/>
          <p:cNvSpPr/>
          <p:nvPr/>
        </p:nvSpPr>
        <p:spPr>
          <a:xfrm>
            <a:off x="1905000" y="3621360"/>
            <a:ext cx="1524000" cy="14478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Parser/</a:t>
            </a:r>
          </a:p>
          <a:p>
            <a:pPr algn="ctr">
              <a:defRPr/>
            </a:pPr>
            <a:r>
              <a:rPr lang="en-US" dirty="0"/>
              <a:t>Extractor</a:t>
            </a:r>
          </a:p>
        </p:txBody>
      </p:sp>
      <p:sp>
        <p:nvSpPr>
          <p:cNvPr id="9" name="Rectangle 8"/>
          <p:cNvSpPr/>
          <p:nvPr/>
        </p:nvSpPr>
        <p:spPr>
          <a:xfrm>
            <a:off x="1524000" y="1865585"/>
            <a:ext cx="2057400" cy="131603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Modeling rules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(compiler version, environment, what</a:t>
            </a:r>
            <a:r>
              <a:rPr lang="ja-JP" altLang="en-US" dirty="0">
                <a:solidFill>
                  <a:schemeClr val="tx1"/>
                </a:solidFill>
              </a:rPr>
              <a:t>’</a:t>
            </a:r>
            <a:r>
              <a:rPr lang="en-US" dirty="0">
                <a:solidFill>
                  <a:schemeClr val="tx1"/>
                </a:solidFill>
              </a:rPr>
              <a:t>s trusted, etc.)</a:t>
            </a:r>
          </a:p>
        </p:txBody>
      </p:sp>
      <p:sp>
        <p:nvSpPr>
          <p:cNvPr id="10" name="Rectangle 9"/>
          <p:cNvSpPr/>
          <p:nvPr/>
        </p:nvSpPr>
        <p:spPr>
          <a:xfrm>
            <a:off x="3733800" y="3773760"/>
            <a:ext cx="1905000" cy="1143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Intermediate</a:t>
            </a:r>
          </a:p>
          <a:p>
            <a:pPr algn="ctr"/>
            <a:r>
              <a:rPr lang="en-US" dirty="0"/>
              <a:t>Representation</a:t>
            </a:r>
          </a:p>
          <a:p>
            <a:pPr algn="ctr"/>
            <a:r>
              <a:rPr lang="en-US" dirty="0"/>
              <a:t>(IR)</a:t>
            </a:r>
          </a:p>
        </p:txBody>
      </p:sp>
      <p:sp>
        <p:nvSpPr>
          <p:cNvPr id="11" name="Oval 10"/>
          <p:cNvSpPr/>
          <p:nvPr/>
        </p:nvSpPr>
        <p:spPr>
          <a:xfrm>
            <a:off x="5943600" y="5145360"/>
            <a:ext cx="1506538" cy="8382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Analyzer</a:t>
            </a:r>
          </a:p>
        </p:txBody>
      </p:sp>
      <p:sp>
        <p:nvSpPr>
          <p:cNvPr id="12" name="Oval 11"/>
          <p:cNvSpPr/>
          <p:nvPr/>
        </p:nvSpPr>
        <p:spPr>
          <a:xfrm>
            <a:off x="5943600" y="3834085"/>
            <a:ext cx="1506538" cy="102393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Analyzer</a:t>
            </a:r>
          </a:p>
        </p:txBody>
      </p:sp>
      <p:sp>
        <p:nvSpPr>
          <p:cNvPr id="13" name="Oval 12"/>
          <p:cNvSpPr/>
          <p:nvPr/>
        </p:nvSpPr>
        <p:spPr>
          <a:xfrm>
            <a:off x="5943600" y="2630760"/>
            <a:ext cx="1506538" cy="9144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Analyzer</a:t>
            </a:r>
          </a:p>
        </p:txBody>
      </p:sp>
      <p:cxnSp>
        <p:nvCxnSpPr>
          <p:cNvPr id="14" name="Straight Arrow Connector 13"/>
          <p:cNvCxnSpPr>
            <a:stCxn id="7" idx="3"/>
            <a:endCxn id="11" idx="1"/>
          </p:cNvCxnSpPr>
          <p:nvPr/>
        </p:nvCxnSpPr>
        <p:spPr>
          <a:xfrm>
            <a:off x="1295400" y="3354660"/>
            <a:ext cx="833438" cy="47942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3"/>
            <a:endCxn id="11" idx="2"/>
          </p:cNvCxnSpPr>
          <p:nvPr/>
        </p:nvCxnSpPr>
        <p:spPr>
          <a:xfrm>
            <a:off x="1295400" y="4192860"/>
            <a:ext cx="609600" cy="15240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3"/>
            <a:endCxn id="11" idx="3"/>
          </p:cNvCxnSpPr>
          <p:nvPr/>
        </p:nvCxnSpPr>
        <p:spPr>
          <a:xfrm flipV="1">
            <a:off x="1311275" y="4858023"/>
            <a:ext cx="817563" cy="9366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090988" y="2818085"/>
            <a:ext cx="1258887" cy="72707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rgbClr val="323D43"/>
                </a:solidFill>
              </a:rPr>
              <a:t>Built-in</a:t>
            </a:r>
          </a:p>
          <a:p>
            <a:pPr algn="ctr"/>
            <a:r>
              <a:rPr lang="en-US" dirty="0">
                <a:solidFill>
                  <a:srgbClr val="323D43"/>
                </a:solidFill>
              </a:rPr>
              <a:t>rules</a:t>
            </a:r>
          </a:p>
        </p:txBody>
      </p:sp>
      <p:cxnSp>
        <p:nvCxnSpPr>
          <p:cNvPr id="18" name="Straight Arrow Connector 17"/>
          <p:cNvCxnSpPr>
            <a:stCxn id="13" idx="3"/>
            <a:endCxn id="18" idx="3"/>
          </p:cNvCxnSpPr>
          <p:nvPr/>
        </p:nvCxnSpPr>
        <p:spPr>
          <a:xfrm flipV="1">
            <a:off x="5638800" y="3411810"/>
            <a:ext cx="525463" cy="9334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3" idx="3"/>
            <a:endCxn id="17" idx="2"/>
          </p:cNvCxnSpPr>
          <p:nvPr/>
        </p:nvCxnSpPr>
        <p:spPr>
          <a:xfrm>
            <a:off x="5638800" y="4345260"/>
            <a:ext cx="3048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3"/>
            <a:endCxn id="16" idx="1"/>
          </p:cNvCxnSpPr>
          <p:nvPr/>
        </p:nvCxnSpPr>
        <p:spPr>
          <a:xfrm>
            <a:off x="5638800" y="4345260"/>
            <a:ext cx="525463" cy="92233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1" idx="6"/>
            <a:endCxn id="13" idx="1"/>
          </p:cNvCxnSpPr>
          <p:nvPr/>
        </p:nvCxnSpPr>
        <p:spPr>
          <a:xfrm>
            <a:off x="3429000" y="4345260"/>
            <a:ext cx="3048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2"/>
            <a:endCxn id="11" idx="0"/>
          </p:cNvCxnSpPr>
          <p:nvPr/>
        </p:nvCxnSpPr>
        <p:spPr>
          <a:xfrm>
            <a:off x="2552700" y="3181623"/>
            <a:ext cx="114300" cy="43973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103688" y="1814785"/>
            <a:ext cx="1258887" cy="728663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rgbClr val="323D43"/>
                </a:solidFill>
              </a:rPr>
              <a:t>User rules</a:t>
            </a:r>
          </a:p>
        </p:txBody>
      </p:sp>
      <p:sp>
        <p:nvSpPr>
          <p:cNvPr id="24" name="Oval 23"/>
          <p:cNvSpPr/>
          <p:nvPr/>
        </p:nvSpPr>
        <p:spPr>
          <a:xfrm>
            <a:off x="7696200" y="3727723"/>
            <a:ext cx="1295400" cy="1235075"/>
          </a:xfrm>
          <a:prstGeom prst="ellipse">
            <a:avLst/>
          </a:prstGeom>
          <a:solidFill>
            <a:srgbClr val="3C87BB"/>
          </a:solidFill>
          <a:ln>
            <a:solidFill>
              <a:srgbClr val="191F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Results Viewer</a:t>
            </a:r>
          </a:p>
        </p:txBody>
      </p:sp>
      <p:cxnSp>
        <p:nvCxnSpPr>
          <p:cNvPr id="25" name="Straight Arrow Connector 24"/>
          <p:cNvCxnSpPr>
            <a:stCxn id="18" idx="5"/>
          </p:cNvCxnSpPr>
          <p:nvPr/>
        </p:nvCxnSpPr>
        <p:spPr>
          <a:xfrm>
            <a:off x="7229475" y="3411810"/>
            <a:ext cx="657225" cy="4968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6"/>
          </p:cNvCxnSpPr>
          <p:nvPr/>
        </p:nvCxnSpPr>
        <p:spPr>
          <a:xfrm>
            <a:off x="7450138" y="4345260"/>
            <a:ext cx="246062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6" idx="7"/>
          </p:cNvCxnSpPr>
          <p:nvPr/>
        </p:nvCxnSpPr>
        <p:spPr>
          <a:xfrm flipV="1">
            <a:off x="7229475" y="4781823"/>
            <a:ext cx="657225" cy="48577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8" idx="3"/>
          </p:cNvCxnSpPr>
          <p:nvPr/>
        </p:nvCxnSpPr>
        <p:spPr>
          <a:xfrm>
            <a:off x="5349875" y="3181623"/>
            <a:ext cx="441325" cy="1333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362575" y="2178323"/>
            <a:ext cx="428625" cy="36512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sellaDiTesto 1"/>
          <p:cNvSpPr txBox="1"/>
          <p:nvPr/>
        </p:nvSpPr>
        <p:spPr>
          <a:xfrm>
            <a:off x="6228184" y="6084584"/>
            <a:ext cx="9440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+mn-lt"/>
              </a:rPr>
              <a:t>Analysis</a:t>
            </a:r>
          </a:p>
          <a:p>
            <a:r>
              <a:rPr lang="en-US" sz="1600" dirty="0" smtClean="0">
                <a:latin typeface="+mn-lt"/>
              </a:rPr>
              <a:t>Engine</a:t>
            </a:r>
          </a:p>
        </p:txBody>
      </p:sp>
    </p:spTree>
    <p:extLst>
      <p:ext uri="{BB962C8B-B14F-4D97-AF65-F5344CB8AC3E}">
        <p14:creationId xmlns:p14="http://schemas.microsoft.com/office/powerpoint/2010/main" val="7483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But first</a:t>
            </a:r>
            <a:r>
              <a:rPr lang="is-IS" dirty="0" smtClean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Let’s take a look at how to do a buffer overflow</a:t>
            </a:r>
          </a:p>
          <a:p>
            <a:endParaRPr lang="en-GB" dirty="0"/>
          </a:p>
          <a:p>
            <a:r>
              <a:rPr lang="en-GB" dirty="0" smtClean="0"/>
              <a:t>Remember our goals:</a:t>
            </a:r>
          </a:p>
          <a:p>
            <a:pPr lvl="1"/>
            <a:r>
              <a:rPr lang="en-GB" dirty="0" smtClean="0"/>
              <a:t>We want to find a buffer that we can overflow</a:t>
            </a:r>
          </a:p>
          <a:p>
            <a:pPr lvl="1"/>
            <a:r>
              <a:rPr lang="en-GB" dirty="0" smtClean="0"/>
              <a:t>We want to see if we can successfully crash the program</a:t>
            </a:r>
          </a:p>
          <a:p>
            <a:pPr lvl="1"/>
            <a:r>
              <a:rPr lang="en-GB" dirty="0" smtClean="0"/>
              <a:t>If we can, we want to tailor our input</a:t>
            </a:r>
          </a:p>
          <a:p>
            <a:pPr lvl="2"/>
            <a:r>
              <a:rPr lang="en-GB" dirty="0" smtClean="0"/>
              <a:t>To inject code</a:t>
            </a:r>
          </a:p>
          <a:p>
            <a:pPr lvl="2"/>
            <a:r>
              <a:rPr lang="en-GB" dirty="0" smtClean="0"/>
              <a:t>To cause that code to execute</a:t>
            </a:r>
          </a:p>
        </p:txBody>
      </p:sp>
    </p:spTree>
    <p:extLst>
      <p:ext uri="{BB962C8B-B14F-4D97-AF65-F5344CB8AC3E}">
        <p14:creationId xmlns:p14="http://schemas.microsoft.com/office/powerpoint/2010/main" val="18885715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Intermediate Representations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Abstract Syntax Trees (AST)</a:t>
            </a:r>
          </a:p>
          <a:p>
            <a:pPr lvl="1"/>
            <a:r>
              <a:rPr lang="en-US" dirty="0"/>
              <a:t>Encode how statements and expressions are nested to produce a programs</a:t>
            </a:r>
          </a:p>
          <a:p>
            <a:r>
              <a:rPr lang="en-US" b="1" dirty="0"/>
              <a:t>Control Flow Graphs (CFG)</a:t>
            </a:r>
          </a:p>
          <a:p>
            <a:pPr lvl="1"/>
            <a:r>
              <a:rPr lang="en-US" dirty="0"/>
              <a:t>Describe the order in which code statements are executed and</a:t>
            </a:r>
          </a:p>
          <a:p>
            <a:pPr lvl="1"/>
            <a:r>
              <a:rPr lang="en-US" dirty="0"/>
              <a:t>Conditions to be met for a particular path of execution to be taken</a:t>
            </a:r>
          </a:p>
          <a:p>
            <a:r>
              <a:rPr lang="en-US" dirty="0"/>
              <a:t>Analyzers operate on these representations 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556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Intermediate Representations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Abstract Syntax Trees (AST)</a:t>
            </a:r>
          </a:p>
          <a:p>
            <a:pPr lvl="1"/>
            <a:r>
              <a:rPr lang="en-US" dirty="0" smtClean="0"/>
              <a:t>Encode how statements and expressions are nested to produce a programs</a:t>
            </a:r>
          </a:p>
          <a:p>
            <a:r>
              <a:rPr lang="en-US" b="1" dirty="0" smtClean="0"/>
              <a:t>Control Flow Graphs (CFG)</a:t>
            </a:r>
          </a:p>
          <a:p>
            <a:pPr lvl="1"/>
            <a:r>
              <a:rPr lang="en-US" dirty="0" smtClean="0"/>
              <a:t>Describe the order in which code statements are executed and</a:t>
            </a:r>
          </a:p>
          <a:p>
            <a:pPr lvl="1"/>
            <a:r>
              <a:rPr lang="en-US" dirty="0" smtClean="0"/>
              <a:t>Conditions to be met for a particular path of execution to be taken</a:t>
            </a:r>
          </a:p>
          <a:p>
            <a:r>
              <a:rPr lang="en-US" dirty="0" smtClean="0"/>
              <a:t>Analyzers operate on these representations </a:t>
            </a:r>
          </a:p>
          <a:p>
            <a:pPr lvl="1"/>
            <a:endParaRPr lang="en-US" b="1" dirty="0" smtClean="0"/>
          </a:p>
          <a:p>
            <a:pPr lvl="1"/>
            <a:endParaRPr lang="en-US" b="1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8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 Syntax Tree (AST)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representation of the abstract syntax of a program source code</a:t>
            </a:r>
          </a:p>
          <a:p>
            <a:r>
              <a:rPr lang="en-US" dirty="0" smtClean="0"/>
              <a:t>The syntax is </a:t>
            </a:r>
            <a:r>
              <a:rPr lang="en-US" dirty="0"/>
              <a:t>"abstract" in not representing every detail appearing in the real </a:t>
            </a:r>
            <a:r>
              <a:rPr lang="en-US" dirty="0" smtClean="0"/>
              <a:t>syntax</a:t>
            </a:r>
          </a:p>
          <a:p>
            <a:pPr lvl="1"/>
            <a:r>
              <a:rPr lang="en-US" dirty="0" smtClean="0"/>
              <a:t>Do not contain parentheses, brackets, comments,…</a:t>
            </a:r>
          </a:p>
          <a:p>
            <a:r>
              <a:rPr lang="en-US" dirty="0" smtClean="0"/>
              <a:t>Leaves represent </a:t>
            </a:r>
            <a:r>
              <a:rPr lang="en-US" b="1" dirty="0" smtClean="0"/>
              <a:t>operands</a:t>
            </a:r>
            <a:r>
              <a:rPr lang="en-US" dirty="0" smtClean="0"/>
              <a:t> </a:t>
            </a:r>
            <a:r>
              <a:rPr lang="en-US" dirty="0" err="1" smtClean="0"/>
              <a:t>e.g</a:t>
            </a:r>
            <a:r>
              <a:rPr lang="en-US" dirty="0" smtClean="0"/>
              <a:t> variables or constants</a:t>
            </a:r>
          </a:p>
          <a:p>
            <a:r>
              <a:rPr lang="en-US" dirty="0" smtClean="0"/>
              <a:t>Inner nodes denote </a:t>
            </a:r>
            <a:r>
              <a:rPr lang="en-US" b="1" dirty="0" smtClean="0"/>
              <a:t>operators</a:t>
            </a:r>
            <a:r>
              <a:rPr lang="en-US" dirty="0" smtClean="0"/>
              <a:t> </a:t>
            </a:r>
            <a:r>
              <a:rPr lang="en-US" dirty="0" err="1" smtClean="0"/>
              <a:t>e.g</a:t>
            </a:r>
            <a:r>
              <a:rPr lang="en-US" dirty="0" smtClean="0"/>
              <a:t> addition, assignments</a:t>
            </a:r>
          </a:p>
        </p:txBody>
      </p:sp>
    </p:spTree>
    <p:extLst>
      <p:ext uri="{BB962C8B-B14F-4D97-AF65-F5344CB8AC3E}">
        <p14:creationId xmlns:p14="http://schemas.microsoft.com/office/powerpoint/2010/main" val="891136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 Syntax Tree Example</a:t>
            </a:r>
            <a:endParaRPr lang="en-US" dirty="0"/>
          </a:p>
        </p:txBody>
      </p:sp>
      <p:pic>
        <p:nvPicPr>
          <p:cNvPr id="9" name="Segnaposto contenuto 8"/>
          <p:cNvPicPr>
            <a:picLocks noGrp="1" noChangeAspect="1"/>
          </p:cNvPicPr>
          <p:nvPr>
            <p:ph idx="1"/>
          </p:nvPr>
        </p:nvPicPr>
        <p:blipFill>
          <a:blip r:embed="rId2"/>
          <a:srcRect l="-9765" r="-9765"/>
          <a:stretch>
            <a:fillRect/>
          </a:stretch>
        </p:blipFill>
        <p:spPr>
          <a:xfrm>
            <a:off x="3131840" y="2348880"/>
            <a:ext cx="6336704" cy="3375550"/>
          </a:xfrm>
        </p:spPr>
      </p:pic>
      <p:grpSp>
        <p:nvGrpSpPr>
          <p:cNvPr id="6" name="Gruppo 5"/>
          <p:cNvGrpSpPr/>
          <p:nvPr/>
        </p:nvGrpSpPr>
        <p:grpSpPr>
          <a:xfrm>
            <a:off x="395536" y="2708920"/>
            <a:ext cx="3600401" cy="2088232"/>
            <a:chOff x="467544" y="3118034"/>
            <a:chExt cx="5400601" cy="2736304"/>
          </a:xfrm>
        </p:grpSpPr>
        <p:sp>
          <p:nvSpPr>
            <p:cNvPr id="7" name="Rettangolo 6"/>
            <p:cNvSpPr/>
            <p:nvPr/>
          </p:nvSpPr>
          <p:spPr bwMode="auto">
            <a:xfrm>
              <a:off x="467544" y="3118034"/>
              <a:ext cx="4644516" cy="2736304"/>
            </a:xfrm>
            <a:prstGeom prst="rect">
              <a:avLst/>
            </a:prstGeom>
            <a:noFill/>
            <a:ln w="38100" cap="flat" cmpd="sng" algn="ctr">
              <a:solidFill>
                <a:schemeClr val="tx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endParaRPr>
            </a:p>
          </p:txBody>
        </p:sp>
        <p:sp>
          <p:nvSpPr>
            <p:cNvPr id="8" name="CasellaDiTesto 7"/>
            <p:cNvSpPr txBox="1"/>
            <p:nvPr/>
          </p:nvSpPr>
          <p:spPr>
            <a:xfrm>
              <a:off x="539551" y="3118034"/>
              <a:ext cx="5328594" cy="23175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void </a:t>
              </a:r>
              <a:r>
                <a:rPr lang="en-US" sz="1800" dirty="0" smtClean="0">
                  <a:latin typeface="Courier"/>
                  <a:cs typeface="Courier"/>
                </a:rPr>
                <a:t>foo()</a:t>
              </a:r>
              <a:endParaRPr lang="en-US" sz="1800" dirty="0">
                <a:latin typeface="Courier"/>
                <a:cs typeface="Courier"/>
              </a:endParaRP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{  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</a:t>
              </a:r>
              <a:r>
                <a:rPr lang="en-US" sz="1800" dirty="0" err="1" smtClean="0">
                  <a:latin typeface="Courier"/>
                  <a:cs typeface="Courier"/>
                </a:rPr>
                <a:t>int</a:t>
              </a:r>
              <a:r>
                <a:rPr lang="en-US" sz="1800" dirty="0" smtClean="0">
                  <a:latin typeface="Courier"/>
                  <a:cs typeface="Courier"/>
                </a:rPr>
                <a:t> x = source ();</a:t>
              </a:r>
              <a:endParaRPr lang="en-US" sz="1800" dirty="0">
                <a:latin typeface="Courier"/>
                <a:cs typeface="Courier"/>
              </a:endParaRP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</a:t>
              </a:r>
              <a:r>
                <a:rPr lang="en-US" sz="1800" dirty="0" smtClean="0">
                  <a:latin typeface="Courier"/>
                  <a:cs typeface="Courier"/>
                </a:rPr>
                <a:t>if (x&lt;MAX)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 smtClean="0">
                  <a:latin typeface="Courier"/>
                  <a:cs typeface="Courier"/>
                </a:rPr>
                <a:t>   {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 smtClean="0">
                  <a:latin typeface="Courier"/>
                  <a:cs typeface="Courier"/>
                </a:rPr>
                <a:t>	</a:t>
              </a:r>
              <a:r>
                <a:rPr lang="en-US" sz="1800" dirty="0" err="1" smtClean="0">
                  <a:latin typeface="Courier"/>
                  <a:cs typeface="Courier"/>
                </a:rPr>
                <a:t>int</a:t>
              </a:r>
              <a:r>
                <a:rPr lang="en-US" sz="1800" dirty="0" smtClean="0">
                  <a:latin typeface="Courier"/>
                  <a:cs typeface="Courier"/>
                </a:rPr>
                <a:t> y = 2*x;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</a:t>
              </a:r>
              <a:r>
                <a:rPr lang="en-US" sz="1800" dirty="0" smtClean="0">
                  <a:latin typeface="Courier"/>
                  <a:cs typeface="Courier"/>
                </a:rPr>
                <a:t>     sink(y);</a:t>
              </a:r>
              <a:endParaRPr lang="en-US" sz="1800" dirty="0">
                <a:latin typeface="Courier"/>
                <a:cs typeface="Courier"/>
              </a:endParaRP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</a:t>
              </a:r>
              <a:r>
                <a:rPr lang="en-US" sz="1800" dirty="0" smtClean="0">
                  <a:latin typeface="Courier"/>
                  <a:cs typeface="Courier"/>
                </a:rPr>
                <a:t>  }</a:t>
              </a:r>
              <a:endParaRPr lang="en-US" sz="1800" dirty="0">
                <a:latin typeface="Courier"/>
                <a:cs typeface="Courier"/>
              </a:endParaRP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}</a:t>
              </a:r>
              <a:endParaRPr lang="en-US" sz="2000" dirty="0">
                <a:latin typeface="Courier"/>
                <a:cs typeface="Courier"/>
              </a:endParaRPr>
            </a:p>
            <a:p>
              <a:pPr>
                <a:lnSpc>
                  <a:spcPct val="70000"/>
                </a:lnSpc>
              </a:pPr>
              <a:endParaRPr lang="en-US" sz="2000" dirty="0" smtClean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36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Flow Graph(CFG)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directed graph where</a:t>
            </a:r>
          </a:p>
          <a:p>
            <a:pPr lvl="1"/>
            <a:r>
              <a:rPr lang="en-US" dirty="0" smtClean="0"/>
              <a:t>Each node represents a statement</a:t>
            </a:r>
          </a:p>
          <a:p>
            <a:pPr lvl="1"/>
            <a:r>
              <a:rPr lang="en-US" dirty="0" smtClean="0"/>
              <a:t>Edges represent control flow</a:t>
            </a:r>
          </a:p>
          <a:p>
            <a:r>
              <a:rPr lang="en-US" dirty="0" smtClean="0"/>
              <a:t>Statements may be</a:t>
            </a:r>
          </a:p>
          <a:p>
            <a:pPr lvl="1"/>
            <a:r>
              <a:rPr lang="en-US" dirty="0" smtClean="0"/>
              <a:t>Assignments </a:t>
            </a:r>
            <a:r>
              <a:rPr lang="en-US" b="1" dirty="0" smtClean="0">
                <a:solidFill>
                  <a:srgbClr val="FF0000"/>
                </a:solidFill>
              </a:rPr>
              <a:t>x:=y</a:t>
            </a:r>
          </a:p>
          <a:p>
            <a:pPr lvl="1"/>
            <a:r>
              <a:rPr lang="en-US" dirty="0" smtClean="0"/>
              <a:t>Branches </a:t>
            </a:r>
            <a:r>
              <a:rPr lang="en-US" b="1" dirty="0" smtClean="0">
                <a:solidFill>
                  <a:srgbClr val="FF0000"/>
                </a:solidFill>
              </a:rPr>
              <a:t>if x &gt;0 then</a:t>
            </a:r>
          </a:p>
          <a:p>
            <a:pPr lvl="1"/>
            <a:r>
              <a:rPr lang="en-US" dirty="0" smtClean="0"/>
              <a:t>Etc..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671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Flow Graph Example</a:t>
            </a:r>
            <a:endParaRPr lang="en-US" dirty="0"/>
          </a:p>
        </p:txBody>
      </p:sp>
      <p:pic>
        <p:nvPicPr>
          <p:cNvPr id="9" name="Segnaposto contenuto 8"/>
          <p:cNvPicPr>
            <a:picLocks noGrp="1" noChangeAspect="1"/>
          </p:cNvPicPr>
          <p:nvPr>
            <p:ph idx="1"/>
          </p:nvPr>
        </p:nvPicPr>
        <p:blipFill>
          <a:blip r:embed="rId2"/>
          <a:srcRect l="-109765" r="-109765"/>
          <a:stretch>
            <a:fillRect/>
          </a:stretch>
        </p:blipFill>
        <p:spPr>
          <a:xfrm>
            <a:off x="2052364" y="1700213"/>
            <a:ext cx="8496300" cy="4525962"/>
          </a:xfrm>
        </p:spPr>
      </p:pic>
      <p:grpSp>
        <p:nvGrpSpPr>
          <p:cNvPr id="6" name="Gruppo 5"/>
          <p:cNvGrpSpPr/>
          <p:nvPr/>
        </p:nvGrpSpPr>
        <p:grpSpPr>
          <a:xfrm>
            <a:off x="755575" y="2852936"/>
            <a:ext cx="3600401" cy="2088232"/>
            <a:chOff x="467544" y="3118034"/>
            <a:chExt cx="5400601" cy="2736304"/>
          </a:xfrm>
        </p:grpSpPr>
        <p:sp>
          <p:nvSpPr>
            <p:cNvPr id="7" name="Rettangolo 6"/>
            <p:cNvSpPr/>
            <p:nvPr/>
          </p:nvSpPr>
          <p:spPr bwMode="auto">
            <a:xfrm>
              <a:off x="467544" y="3118034"/>
              <a:ext cx="4644516" cy="2736304"/>
            </a:xfrm>
            <a:prstGeom prst="rect">
              <a:avLst/>
            </a:prstGeom>
            <a:noFill/>
            <a:ln w="38100" cap="flat" cmpd="sng" algn="ctr">
              <a:solidFill>
                <a:schemeClr val="tx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endParaRPr>
            </a:p>
          </p:txBody>
        </p:sp>
        <p:sp>
          <p:nvSpPr>
            <p:cNvPr id="8" name="CasellaDiTesto 7"/>
            <p:cNvSpPr txBox="1"/>
            <p:nvPr/>
          </p:nvSpPr>
          <p:spPr>
            <a:xfrm>
              <a:off x="539551" y="3118034"/>
              <a:ext cx="5328594" cy="23175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void </a:t>
              </a:r>
              <a:r>
                <a:rPr lang="en-US" sz="1800" dirty="0" smtClean="0">
                  <a:latin typeface="Courier"/>
                  <a:cs typeface="Courier"/>
                </a:rPr>
                <a:t>foo()</a:t>
              </a:r>
              <a:endParaRPr lang="en-US" sz="1800" dirty="0">
                <a:latin typeface="Courier"/>
                <a:cs typeface="Courier"/>
              </a:endParaRP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{  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</a:t>
              </a:r>
              <a:r>
                <a:rPr lang="en-US" sz="1800" dirty="0" err="1" smtClean="0">
                  <a:latin typeface="Courier"/>
                  <a:cs typeface="Courier"/>
                </a:rPr>
                <a:t>int</a:t>
              </a:r>
              <a:r>
                <a:rPr lang="en-US" sz="1800" dirty="0" smtClean="0">
                  <a:latin typeface="Courier"/>
                  <a:cs typeface="Courier"/>
                </a:rPr>
                <a:t> x = source ();</a:t>
              </a:r>
              <a:endParaRPr lang="en-US" sz="1800" dirty="0">
                <a:latin typeface="Courier"/>
                <a:cs typeface="Courier"/>
              </a:endParaRP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  </a:t>
              </a:r>
              <a:r>
                <a:rPr lang="en-US" sz="1800" dirty="0" smtClean="0">
                  <a:latin typeface="Courier"/>
                  <a:cs typeface="Courier"/>
                </a:rPr>
                <a:t>if (x&lt;MAX)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 smtClean="0">
                  <a:latin typeface="Courier"/>
                  <a:cs typeface="Courier"/>
                </a:rPr>
                <a:t>   {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 smtClean="0">
                  <a:latin typeface="Courier"/>
                  <a:cs typeface="Courier"/>
                </a:rPr>
                <a:t>	</a:t>
              </a:r>
              <a:r>
                <a:rPr lang="en-US" sz="1800" dirty="0" err="1" smtClean="0">
                  <a:latin typeface="Courier"/>
                  <a:cs typeface="Courier"/>
                </a:rPr>
                <a:t>int</a:t>
              </a:r>
              <a:r>
                <a:rPr lang="en-US" sz="1800" dirty="0" smtClean="0">
                  <a:latin typeface="Courier"/>
                  <a:cs typeface="Courier"/>
                </a:rPr>
                <a:t> y = 2*x;</a:t>
              </a: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</a:t>
              </a:r>
              <a:r>
                <a:rPr lang="en-US" sz="1800" dirty="0" smtClean="0">
                  <a:latin typeface="Courier"/>
                  <a:cs typeface="Courier"/>
                </a:rPr>
                <a:t>     sink(y);</a:t>
              </a:r>
              <a:endParaRPr lang="en-US" sz="1800" dirty="0">
                <a:latin typeface="Courier"/>
                <a:cs typeface="Courier"/>
              </a:endParaRP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 </a:t>
              </a:r>
              <a:r>
                <a:rPr lang="en-US" sz="1800" dirty="0" smtClean="0">
                  <a:latin typeface="Courier"/>
                  <a:cs typeface="Courier"/>
                </a:rPr>
                <a:t>  }</a:t>
              </a:r>
              <a:endParaRPr lang="en-US" sz="1800" dirty="0">
                <a:latin typeface="Courier"/>
                <a:cs typeface="Courier"/>
              </a:endParaRPr>
            </a:p>
            <a:p>
              <a:pPr marL="0" indent="0">
                <a:lnSpc>
                  <a:spcPct val="80000"/>
                </a:lnSpc>
                <a:buNone/>
              </a:pPr>
              <a:r>
                <a:rPr lang="en-US" sz="1800" dirty="0">
                  <a:latin typeface="Courier"/>
                  <a:cs typeface="Courier"/>
                </a:rPr>
                <a:t>}</a:t>
              </a:r>
              <a:endParaRPr lang="en-US" sz="2000" dirty="0">
                <a:latin typeface="Courier"/>
                <a:cs typeface="Courier"/>
              </a:endParaRPr>
            </a:p>
            <a:p>
              <a:pPr>
                <a:lnSpc>
                  <a:spcPct val="70000"/>
                </a:lnSpc>
              </a:pPr>
              <a:endParaRPr lang="en-US" sz="2000" dirty="0" smtClean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394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Techniques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Lexical Analysis</a:t>
            </a:r>
          </a:p>
          <a:p>
            <a:pPr lvl="1"/>
            <a:r>
              <a:rPr lang="en-US" dirty="0" smtClean="0"/>
              <a:t>Makes use of AST</a:t>
            </a:r>
          </a:p>
          <a:p>
            <a:r>
              <a:rPr lang="en-US" dirty="0" smtClean="0"/>
              <a:t>Data flow Analysis</a:t>
            </a:r>
          </a:p>
          <a:p>
            <a:pPr lvl="1"/>
            <a:r>
              <a:rPr lang="en-US" dirty="0" smtClean="0"/>
              <a:t>Makes use of CFG</a:t>
            </a:r>
          </a:p>
          <a:p>
            <a:r>
              <a:rPr lang="en-US" dirty="0" smtClean="0"/>
              <a:t>Control Flow Analysis</a:t>
            </a:r>
          </a:p>
          <a:p>
            <a:pPr lvl="1"/>
            <a:r>
              <a:rPr lang="en-US" dirty="0"/>
              <a:t>Makes use of CFG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96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 Analysis 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Scan the code and search for matches of functions that are know to be vulnerable</a:t>
            </a:r>
          </a:p>
          <a:p>
            <a:r>
              <a:rPr lang="en-US" dirty="0" smtClean="0"/>
              <a:t>They skip comments and strings</a:t>
            </a:r>
          </a:p>
          <a:p>
            <a:r>
              <a:rPr lang="en-US" dirty="0" smtClean="0"/>
              <a:t>Pro: </a:t>
            </a:r>
          </a:p>
          <a:p>
            <a:pPr lvl="1"/>
            <a:r>
              <a:rPr lang="en-US" sz="2200" dirty="0" smtClean="0"/>
              <a:t>Fast and cheap</a:t>
            </a:r>
          </a:p>
          <a:p>
            <a:pPr lvl="1"/>
            <a:r>
              <a:rPr lang="en-US" sz="2200" dirty="0" smtClean="0"/>
              <a:t>Good way to detect common unsafe and deprecate functions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Not aware of the context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27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 Analysis – Example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Rule</a:t>
            </a:r>
            <a:r>
              <a:rPr lang="en-US" dirty="0" smtClean="0"/>
              <a:t>: the use of </a:t>
            </a:r>
            <a:r>
              <a:rPr lang="en-US" dirty="0" err="1" smtClean="0">
                <a:latin typeface="Courier"/>
                <a:cs typeface="Courier"/>
              </a:rPr>
              <a:t>strcpy</a:t>
            </a:r>
            <a:r>
              <a:rPr lang="en-US" dirty="0" smtClean="0">
                <a:latin typeface="Courier"/>
                <a:cs typeface="Courier"/>
              </a:rPr>
              <a:t>()</a:t>
            </a:r>
            <a:r>
              <a:rPr lang="en-US" dirty="0" smtClean="0"/>
              <a:t> should be avoided</a:t>
            </a:r>
          </a:p>
          <a:p>
            <a:r>
              <a:rPr lang="en-US" b="1" dirty="0" smtClean="0"/>
              <a:t>Input:</a:t>
            </a:r>
            <a:endParaRPr lang="en-US" b="1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2267744" y="2425239"/>
            <a:ext cx="5184576" cy="3524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void </a:t>
            </a:r>
            <a:r>
              <a:rPr lang="en-US" sz="2000" dirty="0" err="1">
                <a:latin typeface="Courier"/>
                <a:cs typeface="Courier"/>
              </a:rPr>
              <a:t>func</a:t>
            </a:r>
            <a:r>
              <a:rPr lang="en-US" sz="2000" dirty="0">
                <a:latin typeface="Courier"/>
                <a:cs typeface="Courier"/>
              </a:rPr>
              <a:t> (char *arg1)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{  </a:t>
            </a:r>
            <a:endParaRPr lang="en-US" sz="2000" dirty="0" smtClean="0">
              <a:latin typeface="Courier"/>
              <a:cs typeface="Courier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</a:t>
            </a:r>
            <a:r>
              <a:rPr lang="en-US" sz="2000" b="1" dirty="0" err="1" smtClean="0">
                <a:latin typeface="Courier"/>
                <a:cs typeface="Courier"/>
              </a:rPr>
              <a:t>int</a:t>
            </a:r>
            <a:r>
              <a:rPr lang="en-US" sz="2000" b="1" dirty="0" smtClean="0">
                <a:latin typeface="Courier"/>
                <a:cs typeface="Courier"/>
              </a:rPr>
              <a:t> authenticated = 0</a:t>
            </a:r>
            <a:endParaRPr lang="en-US" sz="2000" b="1" dirty="0">
              <a:latin typeface="Courier"/>
              <a:cs typeface="Courier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char buffer[4];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</a:t>
            </a:r>
            <a:r>
              <a:rPr lang="en-US" sz="2000" dirty="0" err="1">
                <a:latin typeface="Courier"/>
                <a:cs typeface="Courier"/>
              </a:rPr>
              <a:t>strcpy</a:t>
            </a:r>
            <a:r>
              <a:rPr lang="en-US" sz="2000" dirty="0">
                <a:latin typeface="Courier"/>
                <a:cs typeface="Courier"/>
              </a:rPr>
              <a:t>(buffer, arg1)</a:t>
            </a:r>
            <a:r>
              <a:rPr lang="en-US" sz="2000" dirty="0" smtClean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</a:t>
            </a:r>
            <a:r>
              <a:rPr lang="en-US" sz="2000" b="1" dirty="0" smtClean="0">
                <a:latin typeface="Courier"/>
                <a:cs typeface="Courier"/>
              </a:rPr>
              <a:t>if (authenticated){</a:t>
            </a:r>
            <a:r>
              <a:rPr lang="en-US" sz="2000" dirty="0" smtClean="0">
                <a:latin typeface="Courier"/>
                <a:cs typeface="Courier"/>
              </a:rPr>
              <a:t>…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	</a:t>
            </a:r>
            <a:r>
              <a:rPr lang="en-US" sz="2000" dirty="0" smtClean="0">
                <a:latin typeface="Courier"/>
                <a:cs typeface="Courier"/>
              </a:rPr>
              <a:t>}</a:t>
            </a:r>
            <a:endParaRPr lang="en-US" sz="2000" dirty="0">
              <a:latin typeface="Courier"/>
              <a:cs typeface="Courier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main ()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char *</a:t>
            </a:r>
            <a:r>
              <a:rPr lang="en-US" sz="2000" dirty="0" err="1">
                <a:latin typeface="Courier"/>
                <a:cs typeface="Courier"/>
              </a:rPr>
              <a:t>mystr</a:t>
            </a:r>
            <a:r>
              <a:rPr lang="en-US" sz="2000" dirty="0">
                <a:latin typeface="Courier"/>
                <a:cs typeface="Courier"/>
              </a:rPr>
              <a:t> = “</a:t>
            </a:r>
            <a:r>
              <a:rPr lang="en-US" sz="2000" dirty="0" err="1">
                <a:latin typeface="Courier"/>
                <a:cs typeface="Courier"/>
              </a:rPr>
              <a:t>AuthMe</a:t>
            </a:r>
            <a:r>
              <a:rPr lang="en-US" sz="2000" dirty="0">
                <a:latin typeface="Courier"/>
                <a:cs typeface="Courier"/>
              </a:rPr>
              <a:t>!”;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</a:t>
            </a:r>
            <a:r>
              <a:rPr lang="en-US" sz="2000" dirty="0" err="1">
                <a:latin typeface="Courier"/>
                <a:cs typeface="Courier"/>
              </a:rPr>
              <a:t>func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mystr</a:t>
            </a:r>
            <a:r>
              <a:rPr lang="en-US" sz="2000" dirty="0">
                <a:latin typeface="Courier"/>
                <a:cs typeface="Courier"/>
              </a:rPr>
              <a:t>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}</a:t>
            </a:r>
          </a:p>
          <a:p>
            <a:pPr>
              <a:lnSpc>
                <a:spcPct val="70000"/>
              </a:lnSpc>
            </a:pPr>
            <a:endParaRPr lang="en-US" sz="2000" dirty="0" smtClean="0">
              <a:latin typeface="+mn-lt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2267744" y="2371814"/>
            <a:ext cx="4464496" cy="3361442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8" name="Freccia sinistra 7"/>
          <p:cNvSpPr/>
          <p:nvPr/>
        </p:nvSpPr>
        <p:spPr bwMode="auto">
          <a:xfrm>
            <a:off x="6948264" y="3212976"/>
            <a:ext cx="1440160" cy="504056"/>
          </a:xfrm>
          <a:prstGeom prst="leftArrow">
            <a:avLst/>
          </a:prstGeom>
          <a:solidFill>
            <a:srgbClr val="FF0000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5559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Data </a:t>
            </a:r>
            <a:r>
              <a:rPr lang="en-US" dirty="0">
                <a:latin typeface="+mj-lt"/>
              </a:rPr>
              <a:t>flow - Taint propagation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500" dirty="0"/>
              <a:t>Many tools </a:t>
            </a:r>
            <a:r>
              <a:rPr lang="en-US" sz="2500" dirty="0" smtClean="0"/>
              <a:t>perform </a:t>
            </a:r>
            <a:r>
              <a:rPr lang="ja-JP" altLang="en-US" sz="2500" dirty="0"/>
              <a:t>“</a:t>
            </a:r>
            <a:r>
              <a:rPr lang="en-US" sz="2500" dirty="0"/>
              <a:t>taint propagation</a:t>
            </a:r>
            <a:r>
              <a:rPr lang="ja-JP" altLang="en-US" sz="2500" dirty="0"/>
              <a:t>”</a:t>
            </a:r>
            <a:endParaRPr lang="en-US" sz="2500" dirty="0"/>
          </a:p>
          <a:p>
            <a:pPr lvl="1">
              <a:lnSpc>
                <a:spcPct val="80000"/>
              </a:lnSpc>
            </a:pPr>
            <a:r>
              <a:rPr lang="en-US" sz="2200" dirty="0"/>
              <a:t>Input from untrusted users (</a:t>
            </a:r>
            <a:r>
              <a:rPr lang="ja-JP" altLang="en-US" sz="2200" dirty="0"/>
              <a:t>“</a:t>
            </a:r>
            <a:r>
              <a:rPr lang="en-US" sz="2200" dirty="0"/>
              <a:t>sources</a:t>
            </a:r>
            <a:r>
              <a:rPr lang="ja-JP" altLang="en-US" sz="2200" dirty="0"/>
              <a:t>”</a:t>
            </a:r>
            <a:r>
              <a:rPr lang="en-US" sz="2200" dirty="0"/>
              <a:t>) considered </a:t>
            </a:r>
            <a:r>
              <a:rPr lang="ja-JP" altLang="en-US" sz="2200" dirty="0"/>
              <a:t>“</a:t>
            </a:r>
            <a:r>
              <a:rPr lang="en-US" sz="2200" b="1" dirty="0"/>
              <a:t>tainted</a:t>
            </a:r>
            <a:r>
              <a:rPr lang="ja-JP" altLang="en-US" sz="2200" dirty="0"/>
              <a:t>”</a:t>
            </a:r>
            <a:endParaRPr lang="en-US" sz="2200" dirty="0"/>
          </a:p>
          <a:p>
            <a:pPr lvl="1">
              <a:lnSpc>
                <a:spcPct val="80000"/>
              </a:lnSpc>
            </a:pPr>
            <a:r>
              <a:rPr lang="en-US" sz="2200" dirty="0"/>
              <a:t>Warn/forbid sending tainted data to certain methods &amp; constructs (</a:t>
            </a:r>
            <a:r>
              <a:rPr lang="ja-JP" altLang="en-US" sz="2200" dirty="0"/>
              <a:t>“</a:t>
            </a:r>
            <a:r>
              <a:rPr lang="en-US" sz="2200" b="1" dirty="0"/>
              <a:t>sinks</a:t>
            </a:r>
            <a:r>
              <a:rPr lang="ja-JP" altLang="en-US" sz="2200" dirty="0"/>
              <a:t>”</a:t>
            </a:r>
            <a:r>
              <a:rPr lang="en-US" sz="2200" dirty="0"/>
              <a:t>)</a:t>
            </a:r>
          </a:p>
          <a:p>
            <a:pPr lvl="1">
              <a:lnSpc>
                <a:spcPct val="80000"/>
              </a:lnSpc>
            </a:pPr>
            <a:r>
              <a:rPr lang="en-US" sz="2200" dirty="0"/>
              <a:t>Some operations (e.g., checking) may </a:t>
            </a:r>
            <a:r>
              <a:rPr lang="ja-JP" altLang="en-US" sz="2200" dirty="0"/>
              <a:t>“</a:t>
            </a:r>
            <a:r>
              <a:rPr lang="en-US" sz="2200" b="1" dirty="0" err="1"/>
              <a:t>untaint</a:t>
            </a:r>
            <a:r>
              <a:rPr lang="ja-JP" altLang="en-US" sz="2200" dirty="0"/>
              <a:t>”</a:t>
            </a:r>
            <a:r>
              <a:rPr lang="en-US" sz="2200" dirty="0"/>
              <a:t> data</a:t>
            </a:r>
          </a:p>
          <a:p>
            <a:pPr>
              <a:lnSpc>
                <a:spcPct val="80000"/>
              </a:lnSpc>
            </a:pPr>
            <a:r>
              <a:rPr lang="en-US" sz="2500" dirty="0"/>
              <a:t>Static analysis:</a:t>
            </a:r>
          </a:p>
          <a:p>
            <a:pPr lvl="1">
              <a:lnSpc>
                <a:spcPct val="80000"/>
              </a:lnSpc>
            </a:pPr>
            <a:r>
              <a:rPr lang="en-US" sz="2200" dirty="0"/>
              <a:t>Follow data flow from sources through program</a:t>
            </a:r>
          </a:p>
          <a:p>
            <a:pPr lvl="1">
              <a:lnSpc>
                <a:spcPct val="80000"/>
              </a:lnSpc>
            </a:pPr>
            <a:r>
              <a:rPr lang="en-US" sz="2200" dirty="0"/>
              <a:t>Determine if tainted data can get to vulnerable </a:t>
            </a:r>
            <a:r>
              <a:rPr lang="ja-JP" altLang="en-US" sz="2200" dirty="0"/>
              <a:t>“</a:t>
            </a:r>
            <a:r>
              <a:rPr lang="en-US" sz="2200" dirty="0"/>
              <a:t>sink</a:t>
            </a:r>
            <a:r>
              <a:rPr lang="ja-JP" altLang="en-US" sz="2200" dirty="0" smtClean="0"/>
              <a:t>”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3830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very simple program!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218" y="1825625"/>
            <a:ext cx="56395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892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Taint propagation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042126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en-US" sz="2800" b="1" dirty="0" smtClean="0">
                <a:ea typeface="+mn-ea"/>
              </a:rPr>
              <a:t>Source rule:</a:t>
            </a:r>
          </a:p>
          <a:p>
            <a:pPr lvl="1">
              <a:defRPr/>
            </a:pPr>
            <a:r>
              <a:rPr lang="en-US" sz="2400" dirty="0" smtClean="0">
                <a:ea typeface="+mn-ea"/>
              </a:rPr>
              <a:t>Function: </a:t>
            </a:r>
            <a:r>
              <a:rPr lang="en-US" sz="2400" dirty="0" err="1" smtClean="0">
                <a:ea typeface="+mn-ea"/>
              </a:rPr>
              <a:t>getUntrustedInputFromNetwork</a:t>
            </a:r>
            <a:r>
              <a:rPr lang="en-US" sz="2400" dirty="0" smtClean="0">
                <a:ea typeface="+mn-ea"/>
              </a:rPr>
              <a:t>()</a:t>
            </a:r>
          </a:p>
          <a:p>
            <a:pPr lvl="1">
              <a:defRPr/>
            </a:pPr>
            <a:r>
              <a:rPr lang="en-US" sz="2400" dirty="0" err="1" smtClean="0">
                <a:ea typeface="+mn-ea"/>
              </a:rPr>
              <a:t>Postcondition</a:t>
            </a:r>
            <a:r>
              <a:rPr lang="en-US" sz="2400" dirty="0" smtClean="0">
                <a:ea typeface="+mn-ea"/>
              </a:rPr>
              <a:t>: return value is tainted</a:t>
            </a:r>
          </a:p>
          <a:p>
            <a:pPr>
              <a:defRPr/>
            </a:pPr>
            <a:r>
              <a:rPr lang="en-US" sz="2800" b="1" dirty="0" smtClean="0">
                <a:ea typeface="+mn-ea"/>
              </a:rPr>
              <a:t>Pass-through rule:</a:t>
            </a:r>
          </a:p>
          <a:p>
            <a:pPr lvl="1">
              <a:defRPr/>
            </a:pPr>
            <a:r>
              <a:rPr lang="en-US" sz="2400" dirty="0" smtClean="0">
                <a:ea typeface="+mn-ea"/>
              </a:rPr>
              <a:t>Function: </a:t>
            </a:r>
            <a:r>
              <a:rPr lang="en-US" sz="2400" dirty="0" err="1" smtClean="0">
                <a:ea typeface="+mn-ea"/>
              </a:rPr>
              <a:t>copyBuffer</a:t>
            </a:r>
            <a:r>
              <a:rPr lang="en-US" sz="2400" dirty="0" smtClean="0">
                <a:ea typeface="+mn-ea"/>
              </a:rPr>
              <a:t>()</a:t>
            </a:r>
          </a:p>
          <a:p>
            <a:pPr lvl="1">
              <a:defRPr/>
            </a:pPr>
            <a:r>
              <a:rPr lang="en-US" sz="2400" dirty="0" err="1" smtClean="0">
                <a:ea typeface="+mn-ea"/>
              </a:rPr>
              <a:t>Postcondition</a:t>
            </a:r>
            <a:r>
              <a:rPr lang="en-US" sz="2400" dirty="0" smtClean="0">
                <a:ea typeface="+mn-ea"/>
              </a:rPr>
              <a:t>: If arg2 tainted, then arg1 tainted</a:t>
            </a:r>
          </a:p>
          <a:p>
            <a:pPr>
              <a:defRPr/>
            </a:pPr>
            <a:r>
              <a:rPr lang="en-US" sz="2800" b="1" dirty="0" smtClean="0">
                <a:ea typeface="+mn-ea"/>
              </a:rPr>
              <a:t>Sink rule:</a:t>
            </a:r>
          </a:p>
          <a:p>
            <a:pPr lvl="1">
              <a:defRPr/>
            </a:pPr>
            <a:r>
              <a:rPr lang="en-US" sz="2400" dirty="0" smtClean="0">
                <a:ea typeface="+mn-ea"/>
              </a:rPr>
              <a:t>Function: exec()</a:t>
            </a:r>
          </a:p>
          <a:p>
            <a:pPr lvl="1">
              <a:defRPr/>
            </a:pPr>
            <a:r>
              <a:rPr lang="en-US" sz="2400" dirty="0" smtClean="0">
                <a:ea typeface="+mn-ea"/>
              </a:rPr>
              <a:t>Precondition: Arg1 must not be tainted</a:t>
            </a:r>
          </a:p>
          <a:p>
            <a:pPr>
              <a:defRPr/>
            </a:pPr>
            <a:r>
              <a:rPr lang="en-US" sz="2600" b="1" dirty="0" smtClean="0">
                <a:ea typeface="+mn-ea"/>
              </a:rPr>
              <a:t>Input</a:t>
            </a:r>
          </a:p>
          <a:p>
            <a:pPr lvl="1">
              <a:defRPr/>
            </a:pPr>
            <a:endParaRPr lang="en-US" sz="2400" dirty="0" smtClean="0">
              <a:ea typeface="+mn-ea"/>
            </a:endParaRPr>
          </a:p>
          <a:p>
            <a:pPr>
              <a:defRPr/>
            </a:pPr>
            <a:endParaRPr lang="en-US" dirty="0" smtClean="0">
              <a:ea typeface="+mn-ea"/>
            </a:endParaRPr>
          </a:p>
          <a:p>
            <a:pPr>
              <a:defRPr/>
            </a:pPr>
            <a:endParaRPr lang="en-US" dirty="0">
              <a:ea typeface="+mn-ea"/>
            </a:endParaRPr>
          </a:p>
        </p:txBody>
      </p:sp>
      <p:sp>
        <p:nvSpPr>
          <p:cNvPr id="25610" name="TextBox 4"/>
          <p:cNvSpPr txBox="1">
            <a:spLocks noChangeArrowheads="1"/>
          </p:cNvSpPr>
          <p:nvPr/>
        </p:nvSpPr>
        <p:spPr bwMode="auto">
          <a:xfrm>
            <a:off x="543764" y="5380474"/>
            <a:ext cx="7772652" cy="877163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marR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b="0" i="0" u="none" strike="noStrike" cap="none" normalizeH="0" baseline="0">
                <a:ln>
                  <a:noFill/>
                </a:ln>
                <a:effectLst/>
                <a:latin typeface="Lucida Sans" pitchFamily="34" charset="0"/>
                <a:ea typeface="ＭＳ Ｐゴシック" pitchFamily="16" charset="-128"/>
              </a:defRPr>
            </a:lvl1pPr>
          </a:lstStyle>
          <a:p>
            <a:pPr algn="l"/>
            <a:r>
              <a:rPr lang="en-US" sz="1800" dirty="0">
                <a:latin typeface="Courier"/>
                <a:cs typeface="Courier"/>
              </a:rPr>
              <a:t>buffer </a:t>
            </a:r>
            <a:r>
              <a:rPr lang="en-US" sz="1800" dirty="0" smtClean="0">
                <a:latin typeface="Courier"/>
                <a:cs typeface="Courier"/>
              </a:rPr>
              <a:t>= </a:t>
            </a:r>
            <a:r>
              <a:rPr lang="en-US" sz="1800" dirty="0" err="1" smtClean="0">
                <a:latin typeface="Courier"/>
                <a:cs typeface="Courier"/>
              </a:rPr>
              <a:t>etUntrustedInputFromNetwork</a:t>
            </a:r>
            <a:r>
              <a:rPr lang="en-US" sz="1800" dirty="0">
                <a:latin typeface="Courier"/>
                <a:cs typeface="Courier"/>
              </a:rPr>
              <a:t>();  // Source</a:t>
            </a:r>
          </a:p>
          <a:p>
            <a:pPr algn="l"/>
            <a:r>
              <a:rPr lang="en-US" sz="1800" dirty="0" err="1">
                <a:latin typeface="Courier"/>
                <a:cs typeface="Courier"/>
              </a:rPr>
              <a:t>copyBuffer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err="1">
                <a:latin typeface="Courier"/>
                <a:cs typeface="Courier"/>
              </a:rPr>
              <a:t>newBuffer</a:t>
            </a:r>
            <a:r>
              <a:rPr lang="en-US" sz="1800" dirty="0">
                <a:latin typeface="Courier"/>
                <a:cs typeface="Courier"/>
              </a:rPr>
              <a:t>, buffer);  // Pass-through</a:t>
            </a:r>
          </a:p>
          <a:p>
            <a:pPr algn="l"/>
            <a:r>
              <a:rPr lang="en-US" sz="1800" dirty="0">
                <a:latin typeface="Courier"/>
                <a:cs typeface="Courier"/>
              </a:rPr>
              <a:t>exec(</a:t>
            </a:r>
            <a:r>
              <a:rPr lang="en-US" sz="1800" dirty="0" err="1">
                <a:latin typeface="Courier"/>
                <a:cs typeface="Courier"/>
              </a:rPr>
              <a:t>newBuffer</a:t>
            </a:r>
            <a:r>
              <a:rPr lang="en-US" sz="1800" dirty="0">
                <a:latin typeface="Courier"/>
                <a:cs typeface="Courier"/>
              </a:rPr>
              <a:t>); // Sink</a:t>
            </a:r>
          </a:p>
        </p:txBody>
      </p:sp>
      <p:sp>
        <p:nvSpPr>
          <p:cNvPr id="16" name="Rettangolo arrotondato 15"/>
          <p:cNvSpPr/>
          <p:nvPr/>
        </p:nvSpPr>
        <p:spPr bwMode="auto">
          <a:xfrm>
            <a:off x="6492954" y="1844824"/>
            <a:ext cx="671334" cy="28944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rPr>
              <a:t>Entry</a:t>
            </a:r>
          </a:p>
        </p:txBody>
      </p:sp>
      <p:sp>
        <p:nvSpPr>
          <p:cNvPr id="17" name="Rettangolo arrotondato 16"/>
          <p:cNvSpPr/>
          <p:nvPr/>
        </p:nvSpPr>
        <p:spPr bwMode="auto">
          <a:xfrm>
            <a:off x="6588224" y="4867751"/>
            <a:ext cx="535844" cy="28944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rPr>
              <a:t>Exit</a:t>
            </a:r>
          </a:p>
        </p:txBody>
      </p:sp>
      <p:sp>
        <p:nvSpPr>
          <p:cNvPr id="18" name="Rettangolo 17"/>
          <p:cNvSpPr/>
          <p:nvPr/>
        </p:nvSpPr>
        <p:spPr bwMode="auto">
          <a:xfrm>
            <a:off x="4860032" y="2663334"/>
            <a:ext cx="4278761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ourier"/>
                <a:cs typeface="Courier"/>
              </a:rPr>
              <a:t>buffer = </a:t>
            </a:r>
            <a:r>
              <a:rPr lang="en-US" sz="1400" dirty="0" err="1">
                <a:latin typeface="Courier"/>
                <a:cs typeface="Courier"/>
              </a:rPr>
              <a:t>etUntrustedInputFromNetwork</a:t>
            </a:r>
            <a:r>
              <a:rPr lang="en-US" sz="1400" dirty="0">
                <a:latin typeface="Courier"/>
                <a:cs typeface="Courier"/>
              </a:rPr>
              <a:t>()</a:t>
            </a:r>
            <a:endParaRPr lang="en-US" sz="1400" dirty="0">
              <a:latin typeface="Lucida Sans" pitchFamily="34" charset="0"/>
              <a:ea typeface="ＭＳ Ｐゴシック" pitchFamily="16" charset="-128"/>
              <a:cs typeface="+mn-cs"/>
            </a:endParaRPr>
          </a:p>
        </p:txBody>
      </p:sp>
      <p:sp>
        <p:nvSpPr>
          <p:cNvPr id="19" name="Rettangolo 18"/>
          <p:cNvSpPr/>
          <p:nvPr/>
        </p:nvSpPr>
        <p:spPr bwMode="auto">
          <a:xfrm>
            <a:off x="5220072" y="3455422"/>
            <a:ext cx="3309106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 err="1">
                <a:latin typeface="Courier"/>
                <a:cs typeface="Courier"/>
              </a:rPr>
              <a:t>copyBuffer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newBuffer</a:t>
            </a:r>
            <a:r>
              <a:rPr lang="en-US" sz="1400" dirty="0">
                <a:latin typeface="Courier"/>
                <a:cs typeface="Courier"/>
              </a:rPr>
              <a:t>, buffer)</a:t>
            </a:r>
            <a:endParaRPr lang="en-US" sz="1400" dirty="0">
              <a:latin typeface="Lucida Sans" pitchFamily="34" charset="0"/>
              <a:ea typeface="ＭＳ Ｐゴシック" pitchFamily="16" charset="-128"/>
              <a:cs typeface="+mn-cs"/>
            </a:endParaRPr>
          </a:p>
        </p:txBody>
      </p:sp>
      <p:sp>
        <p:nvSpPr>
          <p:cNvPr id="20" name="Rettangolo 19"/>
          <p:cNvSpPr/>
          <p:nvPr/>
        </p:nvSpPr>
        <p:spPr bwMode="auto">
          <a:xfrm>
            <a:off x="6041503" y="4175502"/>
            <a:ext cx="1800756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ourier"/>
                <a:cs typeface="Courier"/>
              </a:rPr>
              <a:t>exec(</a:t>
            </a:r>
            <a:r>
              <a:rPr lang="en-US" sz="1400" dirty="0" err="1">
                <a:latin typeface="Courier"/>
                <a:cs typeface="Courier"/>
              </a:rPr>
              <a:t>newBuffer</a:t>
            </a:r>
            <a:r>
              <a:rPr lang="en-US" sz="1400" dirty="0">
                <a:latin typeface="Courier"/>
                <a:cs typeface="Courier"/>
              </a:rPr>
              <a:t>)</a:t>
            </a:r>
            <a:endParaRPr lang="en-US" sz="1400" dirty="0">
              <a:latin typeface="Lucida Sans" pitchFamily="34" charset="0"/>
              <a:ea typeface="ＭＳ Ｐゴシック" pitchFamily="16" charset="-128"/>
              <a:cs typeface="+mn-cs"/>
            </a:endParaRPr>
          </a:p>
        </p:txBody>
      </p:sp>
      <p:cxnSp>
        <p:nvCxnSpPr>
          <p:cNvPr id="21" name="Connettore 2 20"/>
          <p:cNvCxnSpPr/>
          <p:nvPr/>
        </p:nvCxnSpPr>
        <p:spPr bwMode="auto">
          <a:xfrm>
            <a:off x="6876256" y="2132856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Connettore 2 22"/>
          <p:cNvCxnSpPr/>
          <p:nvPr/>
        </p:nvCxnSpPr>
        <p:spPr bwMode="auto">
          <a:xfrm>
            <a:off x="6876256" y="2924944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Connettore 2 24"/>
          <p:cNvCxnSpPr/>
          <p:nvPr/>
        </p:nvCxnSpPr>
        <p:spPr bwMode="auto">
          <a:xfrm>
            <a:off x="6876256" y="3717032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Connettore 2 26"/>
          <p:cNvCxnSpPr/>
          <p:nvPr/>
        </p:nvCxnSpPr>
        <p:spPr bwMode="auto">
          <a:xfrm>
            <a:off x="6876256" y="4365104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94750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Control flow</a:t>
            </a:r>
          </a:p>
        </p:txBody>
      </p:sp>
      <p:sp>
        <p:nvSpPr>
          <p:cNvPr id="22" name="CasellaDiTesto 21"/>
          <p:cNvSpPr txBox="1"/>
          <p:nvPr/>
        </p:nvSpPr>
        <p:spPr>
          <a:xfrm>
            <a:off x="611560" y="3861048"/>
            <a:ext cx="5184576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void </a:t>
            </a:r>
            <a:r>
              <a:rPr lang="en-US" sz="2000" dirty="0" err="1">
                <a:latin typeface="Courier"/>
                <a:cs typeface="Courier"/>
              </a:rPr>
              <a:t>func</a:t>
            </a:r>
            <a:r>
              <a:rPr lang="en-US" sz="2000" dirty="0">
                <a:latin typeface="Courier"/>
                <a:cs typeface="Courier"/>
              </a:rPr>
              <a:t> (char *arg1)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{  </a:t>
            </a:r>
            <a:endParaRPr lang="en-US" sz="2000" dirty="0" smtClean="0">
              <a:latin typeface="Courier"/>
              <a:cs typeface="Courier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</a:t>
            </a:r>
            <a:r>
              <a:rPr lang="en-US" sz="2000" dirty="0" err="1" smtClean="0">
                <a:latin typeface="Courier"/>
                <a:cs typeface="Courier"/>
              </a:rPr>
              <a:t>my_mem</a:t>
            </a:r>
            <a:r>
              <a:rPr lang="en-US" sz="2000" dirty="0" smtClean="0">
                <a:latin typeface="Courier"/>
                <a:cs typeface="Courier"/>
              </a:rPr>
              <a:t> = </a:t>
            </a:r>
            <a:r>
              <a:rPr lang="en-US" sz="2000" dirty="0" err="1" smtClean="0">
                <a:latin typeface="Courier"/>
                <a:cs typeface="Courier"/>
              </a:rPr>
              <a:t>malloc</a:t>
            </a:r>
            <a:r>
              <a:rPr lang="en-US" sz="2000" dirty="0" smtClean="0">
                <a:latin typeface="Courier"/>
                <a:cs typeface="Courier"/>
              </a:rPr>
              <a:t>(256)</a:t>
            </a:r>
            <a:endParaRPr lang="en-US" sz="2000" dirty="0">
              <a:latin typeface="Courier"/>
              <a:cs typeface="Courier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  </a:t>
            </a:r>
            <a:r>
              <a:rPr lang="en-US" sz="2000" dirty="0" smtClean="0">
                <a:latin typeface="Courier"/>
                <a:cs typeface="Courier"/>
              </a:rPr>
              <a:t>free(</a:t>
            </a:r>
            <a:r>
              <a:rPr lang="en-US" sz="2000" dirty="0" err="1" smtClean="0">
                <a:latin typeface="Courier"/>
                <a:cs typeface="Courier"/>
              </a:rPr>
              <a:t>my_mem</a:t>
            </a:r>
            <a:r>
              <a:rPr lang="en-US" sz="2000" dirty="0" smtClean="0">
                <a:latin typeface="Courier"/>
                <a:cs typeface="Courier"/>
              </a:rPr>
              <a:t>);</a:t>
            </a:r>
          </a:p>
          <a:p>
            <a:pPr>
              <a:lnSpc>
                <a:spcPct val="80000"/>
              </a:lnSpc>
            </a:pPr>
            <a:r>
              <a:rPr lang="en-US" sz="2000" dirty="0" smtClean="0">
                <a:latin typeface="Courier"/>
                <a:cs typeface="Courier"/>
              </a:rPr>
              <a:t>   free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my_mem</a:t>
            </a:r>
            <a:r>
              <a:rPr lang="en-US" sz="2000" dirty="0">
                <a:latin typeface="Courier"/>
                <a:cs typeface="Courier"/>
              </a:rPr>
              <a:t>);</a:t>
            </a:r>
          </a:p>
          <a:p>
            <a:pPr marL="0" indent="0">
              <a:lnSpc>
                <a:spcPct val="80000"/>
              </a:lnSpc>
              <a:buNone/>
            </a:pPr>
            <a:endParaRPr lang="en-US" sz="2000" dirty="0" smtClean="0">
              <a:latin typeface="Courier"/>
              <a:cs typeface="Courier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 smtClean="0">
                <a:latin typeface="Courier"/>
                <a:cs typeface="Courier"/>
              </a:rPr>
              <a:t>}</a:t>
            </a:r>
            <a:endParaRPr lang="en-US" sz="2000" dirty="0">
              <a:latin typeface="Courier"/>
              <a:cs typeface="Courier"/>
            </a:endParaRPr>
          </a:p>
          <a:p>
            <a:pPr>
              <a:lnSpc>
                <a:spcPct val="70000"/>
              </a:lnSpc>
            </a:pPr>
            <a:endParaRPr lang="en-US" sz="2000" dirty="0" smtClean="0">
              <a:latin typeface="+mn-lt"/>
            </a:endParaRPr>
          </a:p>
        </p:txBody>
      </p:sp>
      <p:sp>
        <p:nvSpPr>
          <p:cNvPr id="23" name="Rettangolo 22"/>
          <p:cNvSpPr/>
          <p:nvPr/>
        </p:nvSpPr>
        <p:spPr bwMode="auto">
          <a:xfrm>
            <a:off x="611560" y="3739966"/>
            <a:ext cx="4032448" cy="2209314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6" name="Segnaposto contenut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Follow control flow to identify dangerous sequences</a:t>
            </a:r>
          </a:p>
          <a:p>
            <a:r>
              <a:rPr lang="en-US" b="1" dirty="0" smtClean="0"/>
              <a:t>Rule</a:t>
            </a:r>
            <a:r>
              <a:rPr lang="en-US" dirty="0" smtClean="0"/>
              <a:t>: Memory should only be free once</a:t>
            </a:r>
          </a:p>
          <a:p>
            <a:r>
              <a:rPr lang="en-US" b="1" dirty="0" smtClean="0"/>
              <a:t>Input:</a:t>
            </a:r>
            <a:endParaRPr lang="en-US" b="1" dirty="0"/>
          </a:p>
        </p:txBody>
      </p:sp>
      <p:sp>
        <p:nvSpPr>
          <p:cNvPr id="3" name="Rettangolo arrotondato 2"/>
          <p:cNvSpPr/>
          <p:nvPr/>
        </p:nvSpPr>
        <p:spPr bwMode="auto">
          <a:xfrm>
            <a:off x="6492954" y="2852936"/>
            <a:ext cx="671334" cy="28944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rPr>
              <a:t>Entry</a:t>
            </a:r>
          </a:p>
        </p:txBody>
      </p:sp>
      <p:sp>
        <p:nvSpPr>
          <p:cNvPr id="8" name="Rettangolo arrotondato 7"/>
          <p:cNvSpPr/>
          <p:nvPr/>
        </p:nvSpPr>
        <p:spPr bwMode="auto">
          <a:xfrm>
            <a:off x="6588224" y="5803855"/>
            <a:ext cx="535844" cy="28944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34" charset="0"/>
                <a:ea typeface="ＭＳ Ｐゴシック" pitchFamily="16" charset="-128"/>
              </a:rPr>
              <a:t>Exit</a:t>
            </a:r>
          </a:p>
        </p:txBody>
      </p:sp>
      <p:sp>
        <p:nvSpPr>
          <p:cNvPr id="4" name="Rettangolo 3"/>
          <p:cNvSpPr/>
          <p:nvPr/>
        </p:nvSpPr>
        <p:spPr bwMode="auto">
          <a:xfrm>
            <a:off x="5662194" y="3671446"/>
            <a:ext cx="2447192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 err="1" smtClean="0">
                <a:latin typeface="Courier"/>
                <a:ea typeface="ＭＳ Ｐゴシック" pitchFamily="16" charset="-128"/>
                <a:cs typeface="Courier"/>
              </a:rPr>
              <a:t>my_mem</a:t>
            </a:r>
            <a:r>
              <a:rPr lang="en-US" sz="1400" dirty="0" smtClean="0">
                <a:latin typeface="Courier"/>
                <a:ea typeface="ＭＳ Ｐゴシック" pitchFamily="16" charset="-128"/>
                <a:cs typeface="Courier"/>
              </a:rPr>
              <a:t> </a:t>
            </a:r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= </a:t>
            </a:r>
            <a:r>
              <a:rPr lang="en-US" sz="1400" dirty="0" err="1">
                <a:latin typeface="Courier"/>
                <a:ea typeface="ＭＳ Ｐゴシック" pitchFamily="16" charset="-128"/>
                <a:cs typeface="Courier"/>
              </a:rPr>
              <a:t>malloc</a:t>
            </a:r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 (</a:t>
            </a:r>
            <a:r>
              <a:rPr lang="en-US" sz="1400" dirty="0" smtClean="0">
                <a:latin typeface="Courier"/>
                <a:ea typeface="ＭＳ Ｐゴシック" pitchFamily="16" charset="-128"/>
                <a:cs typeface="Courier"/>
              </a:rPr>
              <a:t>256)</a:t>
            </a:r>
            <a:endParaRPr lang="en-US" sz="1400" dirty="0">
              <a:latin typeface="Courier"/>
              <a:ea typeface="ＭＳ Ｐゴシック" pitchFamily="16" charset="-128"/>
              <a:cs typeface="Courier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6143870" y="4391526"/>
            <a:ext cx="1477538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f</a:t>
            </a:r>
            <a:r>
              <a:rPr lang="en-US" sz="1400" dirty="0" smtClean="0">
                <a:latin typeface="Courier"/>
                <a:ea typeface="ＭＳ Ｐゴシック" pitchFamily="16" charset="-128"/>
                <a:cs typeface="Courier"/>
              </a:rPr>
              <a:t>ree(</a:t>
            </a:r>
            <a:r>
              <a:rPr lang="en-US" sz="1400" dirty="0" err="1" smtClean="0">
                <a:latin typeface="Courier"/>
                <a:ea typeface="ＭＳ Ｐゴシック" pitchFamily="16" charset="-128"/>
                <a:cs typeface="Courier"/>
              </a:rPr>
              <a:t>my_mem</a:t>
            </a:r>
            <a:r>
              <a:rPr lang="en-US" sz="1400" dirty="0" smtClean="0">
                <a:latin typeface="Courier"/>
                <a:ea typeface="ＭＳ Ｐゴシック" pitchFamily="16" charset="-128"/>
                <a:cs typeface="Courier"/>
              </a:rPr>
              <a:t>) </a:t>
            </a:r>
            <a:endParaRPr lang="en-US" sz="1400" dirty="0">
              <a:latin typeface="Courier"/>
              <a:ea typeface="ＭＳ Ｐゴシック" pitchFamily="16" charset="-128"/>
              <a:cs typeface="Courier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6143870" y="5111606"/>
            <a:ext cx="1477538" cy="2616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ourier"/>
                <a:ea typeface="ＭＳ Ｐゴシック" pitchFamily="16" charset="-128"/>
                <a:cs typeface="Courier"/>
              </a:rPr>
              <a:t>f</a:t>
            </a:r>
            <a:r>
              <a:rPr lang="en-US" sz="1400" dirty="0" smtClean="0">
                <a:latin typeface="Courier"/>
                <a:ea typeface="ＭＳ Ｐゴシック" pitchFamily="16" charset="-128"/>
                <a:cs typeface="Courier"/>
              </a:rPr>
              <a:t>ree(</a:t>
            </a:r>
            <a:r>
              <a:rPr lang="en-US" sz="1400" dirty="0" err="1" smtClean="0">
                <a:latin typeface="Courier"/>
                <a:ea typeface="ＭＳ Ｐゴシック" pitchFamily="16" charset="-128"/>
                <a:cs typeface="Courier"/>
              </a:rPr>
              <a:t>my_mem</a:t>
            </a:r>
            <a:r>
              <a:rPr lang="en-US" sz="1400" dirty="0" smtClean="0">
                <a:latin typeface="Courier"/>
                <a:ea typeface="ＭＳ Ｐゴシック" pitchFamily="16" charset="-128"/>
                <a:cs typeface="Courier"/>
              </a:rPr>
              <a:t>) </a:t>
            </a:r>
            <a:endParaRPr lang="en-US" sz="1400" dirty="0">
              <a:latin typeface="Courier"/>
              <a:ea typeface="ＭＳ Ｐゴシック" pitchFamily="16" charset="-128"/>
              <a:cs typeface="Courier"/>
            </a:endParaRPr>
          </a:p>
        </p:txBody>
      </p:sp>
      <p:cxnSp>
        <p:nvCxnSpPr>
          <p:cNvPr id="13" name="Connettore 2 12"/>
          <p:cNvCxnSpPr/>
          <p:nvPr/>
        </p:nvCxnSpPr>
        <p:spPr bwMode="auto">
          <a:xfrm>
            <a:off x="6876256" y="3140968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Connettore 2 16"/>
          <p:cNvCxnSpPr/>
          <p:nvPr/>
        </p:nvCxnSpPr>
        <p:spPr bwMode="auto">
          <a:xfrm>
            <a:off x="6876256" y="3933056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Connettore 2 17"/>
          <p:cNvCxnSpPr/>
          <p:nvPr/>
        </p:nvCxnSpPr>
        <p:spPr bwMode="auto">
          <a:xfrm>
            <a:off x="6876256" y="4581128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Connettore 2 18"/>
          <p:cNvCxnSpPr/>
          <p:nvPr/>
        </p:nvCxnSpPr>
        <p:spPr bwMode="auto">
          <a:xfrm>
            <a:off x="6876256" y="5301208"/>
            <a:ext cx="0" cy="5040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191F22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5026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Tools</a:t>
            </a:r>
            <a:endParaRPr lang="en-US" dirty="0"/>
          </a:p>
        </p:txBody>
      </p:sp>
      <p:graphicFrame>
        <p:nvGraphicFramePr>
          <p:cNvPr id="6" name="Segnaposto contenuto 5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556792"/>
          <a:ext cx="7812360" cy="438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4120"/>
                <a:gridCol w="2604120"/>
                <a:gridCol w="260412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Tool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Languages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Vulnerabilities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FlawFinder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C/C++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Buffer</a:t>
                      </a:r>
                      <a:r>
                        <a:rPr lang="en-US" baseline="0" dirty="0" smtClean="0"/>
                        <a:t> overflows, format string vulnerabilities, race conditions </a:t>
                      </a:r>
                      <a:r>
                        <a:rPr lang="en-US" baseline="0" dirty="0" err="1" smtClean="0"/>
                        <a:t>etc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C/C++, Perl,</a:t>
                      </a:r>
                      <a:r>
                        <a:rPr lang="en-US" baseline="0" dirty="0" smtClean="0"/>
                        <a:t> PHP,</a:t>
                      </a:r>
                      <a:r>
                        <a:rPr lang="en-US" dirty="0" smtClean="0"/>
                        <a:t> Python,</a:t>
                      </a:r>
                      <a:r>
                        <a:rPr lang="en-US" baseline="0" dirty="0" smtClean="0"/>
                        <a:t> 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Buffer</a:t>
                      </a:r>
                      <a:r>
                        <a:rPr lang="en-US" baseline="0" dirty="0" smtClean="0"/>
                        <a:t> overflows, format string vulnerabilities, race conditions </a:t>
                      </a:r>
                      <a:r>
                        <a:rPr lang="en-US" baseline="0" dirty="0" err="1" smtClean="0"/>
                        <a:t>etc</a:t>
                      </a:r>
                      <a:r>
                        <a:rPr lang="en-US" baseline="0" dirty="0" smtClean="0"/>
                        <a:t> 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Clang Static Analysis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C, C++, Objective-C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r>
                        <a:rPr lang="en-US" baseline="0" dirty="0" smtClean="0"/>
                        <a:t> Leaks,  Null pointer dereferences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FindBugs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Java, Groovy,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Scala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Null pointer dereferences, synchronization errors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5885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Commercial Tools</a:t>
            </a:r>
            <a:endParaRPr lang="en-US" dirty="0"/>
          </a:p>
        </p:txBody>
      </p:sp>
      <p:graphicFrame>
        <p:nvGraphicFramePr>
          <p:cNvPr id="6" name="Segnaposto contenuto 5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916832"/>
          <a:ext cx="7812360" cy="3749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4120"/>
                <a:gridCol w="2604120"/>
                <a:gridCol w="260412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Tool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Languages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Vulnerabilities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Fortify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Java, C,</a:t>
                      </a:r>
                      <a:r>
                        <a:rPr lang="en-US" baseline="0" dirty="0" smtClean="0"/>
                        <a:t> C++, C#,XML, SQL, JSP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Buffer overflows, XSS,</a:t>
                      </a:r>
                      <a:r>
                        <a:rPr lang="en-US" baseline="0" dirty="0" smtClean="0"/>
                        <a:t> SQL injection, Log forging, Memory Leaks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Coverity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C,</a:t>
                      </a:r>
                      <a:r>
                        <a:rPr lang="en-US" baseline="0" dirty="0" smtClean="0"/>
                        <a:t> C++, C#, Java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Buffer overflows, XSS,</a:t>
                      </a:r>
                      <a:r>
                        <a:rPr lang="en-US" baseline="0" dirty="0" smtClean="0"/>
                        <a:t> SQL injection, Log forging, Memory Leaks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CodeSecure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ASP.NET, VB.NET, C#, Java/J2EE, JSP, EJB, PHP, Classic ASP and </a:t>
                      </a:r>
                      <a:r>
                        <a:rPr lang="it-IT" sz="18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VBScript</a:t>
                      </a:r>
                      <a:endParaRPr lang="en-US" sz="18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Web</a:t>
                      </a:r>
                      <a:r>
                        <a:rPr lang="en-US" baseline="0" dirty="0" smtClean="0"/>
                        <a:t> Application Vulnerabilities and Malwares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606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False positives: </a:t>
            </a:r>
            <a:r>
              <a:rPr lang="en-US" dirty="0" smtClean="0"/>
              <a:t>the tool reports bugs that program does not contain</a:t>
            </a:r>
          </a:p>
          <a:p>
            <a:pPr lvl="1"/>
            <a:r>
              <a:rPr lang="en-US" dirty="0" smtClean="0"/>
              <a:t>Need to be manually reviewed 	</a:t>
            </a:r>
          </a:p>
          <a:p>
            <a:r>
              <a:rPr lang="en-US" b="1" dirty="0" smtClean="0"/>
              <a:t>False negatives: </a:t>
            </a:r>
            <a:r>
              <a:rPr lang="en-US" dirty="0" smtClean="0"/>
              <a:t>the program contains vulnerabilities that the tool does not report</a:t>
            </a:r>
          </a:p>
          <a:p>
            <a:pPr lvl="1"/>
            <a:r>
              <a:rPr lang="en-US" dirty="0" smtClean="0"/>
              <a:t>They lead to a false sense of security</a:t>
            </a:r>
          </a:p>
          <a:p>
            <a:r>
              <a:rPr lang="en-US" dirty="0" smtClean="0"/>
              <a:t>A tool is </a:t>
            </a:r>
            <a:r>
              <a:rPr lang="en-US" b="1" dirty="0" smtClean="0"/>
              <a:t>sound</a:t>
            </a:r>
            <a:r>
              <a:rPr lang="en-US" dirty="0" smtClean="0"/>
              <a:t> if it produces zero false negatives</a:t>
            </a:r>
          </a:p>
          <a:p>
            <a:r>
              <a:rPr lang="en-US" dirty="0" smtClean="0"/>
              <a:t>It is </a:t>
            </a:r>
            <a:r>
              <a:rPr lang="en-US" b="1" dirty="0" smtClean="0"/>
              <a:t>unsound</a:t>
            </a:r>
            <a:r>
              <a:rPr lang="en-US" dirty="0" smtClean="0"/>
              <a:t> when it reduces the false positives at the cost of sometimes letting a false negative slip 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53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Limitations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Static Analysis tools are a starting point for code review. Not a complete solution</a:t>
            </a:r>
          </a:p>
          <a:p>
            <a:r>
              <a:rPr lang="en-US" dirty="0" smtClean="0"/>
              <a:t>Static Analysis tools do not understand what your application is supposed to do</a:t>
            </a:r>
          </a:p>
          <a:p>
            <a:pPr lvl="1"/>
            <a:r>
              <a:rPr lang="en-US" dirty="0" smtClean="0"/>
              <a:t>Out of the box rules are for general classes of security defects</a:t>
            </a:r>
          </a:p>
          <a:p>
            <a:pPr lvl="1"/>
            <a:r>
              <a:rPr lang="en-US" dirty="0" smtClean="0"/>
              <a:t>Applications can still have issues with authorization and other trust issues</a:t>
            </a:r>
          </a:p>
          <a:p>
            <a:pPr lvl="1"/>
            <a:r>
              <a:rPr lang="en-US" dirty="0" smtClean="0"/>
              <a:t>Only cover 50% of security defects (</a:t>
            </a:r>
            <a:r>
              <a:rPr lang="en-US" dirty="0" err="1" smtClean="0"/>
              <a:t>Dr</a:t>
            </a:r>
            <a:r>
              <a:rPr lang="en-US" dirty="0" smtClean="0"/>
              <a:t> Gary McGraw)</a:t>
            </a:r>
          </a:p>
          <a:p>
            <a:r>
              <a:rPr lang="en-US" dirty="0" smtClean="0"/>
              <a:t>False positives can be time consuming to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88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Key Characteristics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Support multiple tiers</a:t>
            </a:r>
          </a:p>
          <a:p>
            <a:pPr lvl="1"/>
            <a:r>
              <a:rPr lang="en-US" dirty="0" smtClean="0"/>
              <a:t>Many software projects are written in more than one language or programming platform</a:t>
            </a:r>
          </a:p>
          <a:p>
            <a:r>
              <a:rPr lang="en-US" b="1" dirty="0" smtClean="0"/>
              <a:t>Be extensible</a:t>
            </a:r>
          </a:p>
          <a:p>
            <a:pPr lvl="1"/>
            <a:r>
              <a:rPr lang="en-US" dirty="0" smtClean="0"/>
              <a:t>New rules can be added</a:t>
            </a:r>
          </a:p>
          <a:p>
            <a:r>
              <a:rPr lang="en-US" b="1" dirty="0" smtClean="0"/>
              <a:t>Useful for security analysts and developers</a:t>
            </a:r>
          </a:p>
          <a:p>
            <a:r>
              <a:rPr lang="en-US" b="1" dirty="0" smtClean="0"/>
              <a:t>Support existing development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82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Analysis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sz="2800" dirty="0" smtClean="0"/>
              <a:t>Dynamic analysis is all about what we can learn from the program </a:t>
            </a:r>
            <a:r>
              <a:rPr lang="en-US" sz="2800" b="1" dirty="0" smtClean="0"/>
              <a:t>while it is running</a:t>
            </a:r>
          </a:p>
          <a:p>
            <a:pPr>
              <a:lnSpc>
                <a:spcPct val="90000"/>
              </a:lnSpc>
            </a:pPr>
            <a:endParaRPr lang="en-US" b="1" dirty="0"/>
          </a:p>
          <a:p>
            <a:pPr>
              <a:lnSpc>
                <a:spcPct val="90000"/>
              </a:lnSpc>
            </a:pPr>
            <a:r>
              <a:rPr lang="en-US" sz="2800" dirty="0" smtClean="0"/>
              <a:t>We can do this by examining the program state </a:t>
            </a:r>
            <a:r>
              <a:rPr lang="en-US" sz="2800" b="1" dirty="0" smtClean="0"/>
              <a:t>throughout execution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sz="2800" dirty="0" smtClean="0"/>
              <a:t>Approach </a:t>
            </a:r>
            <a:r>
              <a:rPr lang="en-US" sz="2800" dirty="0"/>
              <a:t>for verifying software (including finding defects) by executing software on specific inputs &amp; checking results </a:t>
            </a:r>
            <a:endParaRPr lang="en-US" sz="2800" dirty="0" smtClean="0"/>
          </a:p>
          <a:p>
            <a:pPr lvl="1"/>
            <a:r>
              <a:rPr lang="en-US" dirty="0" smtClean="0"/>
              <a:t>Functional </a:t>
            </a:r>
            <a:r>
              <a:rPr lang="en-US" dirty="0"/>
              <a:t>testing, web application scanners, fuzz testing, etc.</a:t>
            </a:r>
          </a:p>
          <a:p>
            <a:r>
              <a:rPr lang="en-US" sz="2800" dirty="0" smtClean="0"/>
              <a:t>Detection of vulnerabilities is integrated into the actual program’s execution</a:t>
            </a:r>
            <a:endParaRPr lang="en-US" sz="280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41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can you find?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Runtime error detection</a:t>
            </a:r>
          </a:p>
          <a:p>
            <a:r>
              <a:rPr lang="en-GB" dirty="0" smtClean="0"/>
              <a:t>Subtle defects and vulnerabilities</a:t>
            </a:r>
          </a:p>
          <a:p>
            <a:r>
              <a:rPr lang="en-GB" dirty="0" smtClean="0"/>
              <a:t>Memory issues</a:t>
            </a:r>
          </a:p>
          <a:p>
            <a:r>
              <a:rPr lang="en-GB" dirty="0" smtClean="0"/>
              <a:t>Memory leaks</a:t>
            </a:r>
          </a:p>
          <a:p>
            <a:r>
              <a:rPr lang="en-GB" dirty="0" smtClean="0"/>
              <a:t>Input/output validation issues</a:t>
            </a:r>
          </a:p>
          <a:p>
            <a:pPr lvl="1"/>
            <a:r>
              <a:rPr lang="en-GB" dirty="0" smtClean="0"/>
              <a:t>Find the results of non-expected inputs</a:t>
            </a:r>
          </a:p>
          <a:p>
            <a:r>
              <a:rPr lang="en-GB" dirty="0" smtClean="0"/>
              <a:t>Pointer arithmetic errors</a:t>
            </a:r>
          </a:p>
          <a:p>
            <a:r>
              <a:rPr lang="en-GB" dirty="0" smtClean="0"/>
              <a:t>Response time issues</a:t>
            </a:r>
          </a:p>
          <a:p>
            <a:r>
              <a:rPr lang="en-GB" dirty="0" smtClean="0"/>
              <a:t>Functional issues</a:t>
            </a:r>
          </a:p>
          <a:p>
            <a:r>
              <a:rPr lang="en-GB" dirty="0" smtClean="0"/>
              <a:t>Performance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559927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can’t you find?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Anything off the runtime path</a:t>
            </a:r>
          </a:p>
          <a:p>
            <a:pPr lvl="1"/>
            <a:r>
              <a:rPr lang="en-GB" dirty="0" smtClean="0"/>
              <a:t>Input dependent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940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With a very simple problem!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218" y="1825625"/>
            <a:ext cx="5639563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40924" y="4340180"/>
            <a:ext cx="1661375" cy="154547"/>
          </a:xfrm>
          <a:prstGeom prst="rect">
            <a:avLst/>
          </a:prstGeom>
          <a:solidFill>
            <a:srgbClr val="5B9BD5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2240924" y="4917583"/>
            <a:ext cx="1661375" cy="154547"/>
          </a:xfrm>
          <a:prstGeom prst="rect">
            <a:avLst/>
          </a:prstGeom>
          <a:solidFill>
            <a:srgbClr val="5B9BD5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4519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Common Dynamic Analysis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Coverage</a:t>
            </a:r>
          </a:p>
          <a:p>
            <a:r>
              <a:rPr lang="en-GB" dirty="0" smtClean="0"/>
              <a:t>Performance</a:t>
            </a:r>
          </a:p>
          <a:p>
            <a:r>
              <a:rPr lang="en-GB" dirty="0" smtClean="0"/>
              <a:t>Memory Usage</a:t>
            </a:r>
          </a:p>
          <a:p>
            <a:r>
              <a:rPr lang="en-GB" dirty="0" smtClean="0"/>
              <a:t>Security properties</a:t>
            </a:r>
          </a:p>
          <a:p>
            <a:r>
              <a:rPr lang="en-GB" dirty="0" smtClean="0"/>
              <a:t>Concurrency errors</a:t>
            </a:r>
          </a:p>
          <a:p>
            <a:r>
              <a:rPr lang="en-GB" dirty="0" smtClean="0"/>
              <a:t>Violation of rules</a:t>
            </a:r>
          </a:p>
          <a:p>
            <a:pPr lvl="1"/>
            <a:r>
              <a:rPr lang="en-GB" dirty="0" smtClean="0"/>
              <a:t>Invariant detection</a:t>
            </a:r>
          </a:p>
          <a:p>
            <a:pPr lvl="1"/>
            <a:endParaRPr lang="en-GB" dirty="0"/>
          </a:p>
          <a:p>
            <a:r>
              <a:rPr lang="en-GB" dirty="0" smtClean="0"/>
              <a:t>Run the program, collect the information, analyse it</a:t>
            </a:r>
          </a:p>
        </p:txBody>
      </p:sp>
    </p:spTree>
    <p:extLst>
      <p:ext uri="{BB962C8B-B14F-4D97-AF65-F5344CB8AC3E}">
        <p14:creationId xmlns:p14="http://schemas.microsoft.com/office/powerpoint/2010/main" val="89651672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Instrumentation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technique that inserts extra code into a program to observe its runtime behavior  </a:t>
            </a:r>
          </a:p>
          <a:p>
            <a:r>
              <a:rPr lang="en-US" dirty="0" smtClean="0"/>
              <a:t>The extra code is called </a:t>
            </a:r>
            <a:r>
              <a:rPr lang="en-US" b="1" dirty="0" smtClean="0"/>
              <a:t>instrumentation</a:t>
            </a:r>
            <a:r>
              <a:rPr lang="en-US" dirty="0" smtClean="0"/>
              <a:t> </a:t>
            </a:r>
            <a:r>
              <a:rPr lang="en-US" b="1" dirty="0" smtClean="0"/>
              <a:t>code</a:t>
            </a:r>
          </a:p>
          <a:p>
            <a:pPr lvl="1"/>
            <a:r>
              <a:rPr lang="en-US" dirty="0" smtClean="0"/>
              <a:t>It inserts calls to </a:t>
            </a:r>
            <a:r>
              <a:rPr lang="en-US" b="1" dirty="0" smtClean="0"/>
              <a:t>analysis code </a:t>
            </a:r>
            <a:r>
              <a:rPr lang="en-US" dirty="0" smtClean="0"/>
              <a:t>when an instruction is executed</a:t>
            </a:r>
          </a:p>
          <a:p>
            <a:pPr lvl="1"/>
            <a:r>
              <a:rPr lang="en-US" dirty="0" smtClean="0"/>
              <a:t>Analysis code collects data about the execution of an instruction or about its behavior</a:t>
            </a:r>
          </a:p>
          <a:p>
            <a:r>
              <a:rPr lang="en-US" dirty="0" smtClean="0"/>
              <a:t>The code can be inserted in the </a:t>
            </a:r>
            <a:r>
              <a:rPr lang="en-US" b="1" dirty="0" smtClean="0"/>
              <a:t>source code </a:t>
            </a:r>
            <a:r>
              <a:rPr lang="en-US" dirty="0" smtClean="0"/>
              <a:t>or in the </a:t>
            </a:r>
            <a:r>
              <a:rPr lang="en-US" b="1" dirty="0" smtClean="0"/>
              <a:t>binary code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23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Instrumentation approaches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Source instrumentation</a:t>
            </a:r>
          </a:p>
          <a:p>
            <a:pPr lvl="1"/>
            <a:r>
              <a:rPr lang="en-US" dirty="0" smtClean="0"/>
              <a:t>Instrument source programs</a:t>
            </a:r>
          </a:p>
          <a:p>
            <a:r>
              <a:rPr lang="en-US" b="1" dirty="0" smtClean="0"/>
              <a:t>Binary instrumentation</a:t>
            </a:r>
          </a:p>
          <a:p>
            <a:pPr lvl="1"/>
            <a:r>
              <a:rPr lang="en-US" dirty="0" smtClean="0"/>
              <a:t>Instrument </a:t>
            </a:r>
            <a:r>
              <a:rPr lang="en-US" dirty="0" err="1" smtClean="0"/>
              <a:t>executables</a:t>
            </a:r>
            <a:r>
              <a:rPr lang="en-US" dirty="0" smtClean="0"/>
              <a:t> directly</a:t>
            </a:r>
            <a:endParaRPr lang="en-US" dirty="0"/>
          </a:p>
          <a:p>
            <a:r>
              <a:rPr lang="en-US" dirty="0" smtClean="0"/>
              <a:t>Advantages for binary instrumentation </a:t>
            </a:r>
          </a:p>
          <a:p>
            <a:pPr lvl="1"/>
            <a:r>
              <a:rPr lang="en-US" dirty="0" smtClean="0"/>
              <a:t>Language independent</a:t>
            </a:r>
          </a:p>
          <a:p>
            <a:pPr lvl="1"/>
            <a:r>
              <a:rPr lang="en-US" dirty="0" smtClean="0"/>
              <a:t>No need to recompile the code</a:t>
            </a:r>
          </a:p>
          <a:p>
            <a:pPr lvl="1"/>
            <a:r>
              <a:rPr lang="en-US" dirty="0" smtClean="0"/>
              <a:t>All code is naturally covered</a:t>
            </a:r>
          </a:p>
          <a:p>
            <a:pPr lvl="1"/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851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Instrumentation: Source Code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23850" y="1700213"/>
            <a:ext cx="3888110" cy="4525962"/>
          </a:xfrm>
        </p:spPr>
        <p:txBody>
          <a:bodyPr/>
          <a:lstStyle/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#include &lt;</a:t>
            </a:r>
            <a:r>
              <a:rPr lang="en-US" sz="2000" dirty="0" err="1">
                <a:latin typeface="Courier"/>
                <a:cs typeface="Courier"/>
              </a:rPr>
              <a:t>stdio.h</a:t>
            </a:r>
            <a:r>
              <a:rPr lang="en-US" sz="2000" dirty="0" smtClean="0">
                <a:latin typeface="Courier"/>
                <a:cs typeface="Courier"/>
              </a:rPr>
              <a:t>&gt;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 err="1" smtClean="0">
                <a:latin typeface="Courier"/>
                <a:cs typeface="Courier"/>
              </a:rPr>
              <a:t>int</a:t>
            </a:r>
            <a:r>
              <a:rPr lang="en-US" sz="2000" dirty="0" smtClean="0">
                <a:latin typeface="Courier"/>
                <a:cs typeface="Courier"/>
              </a:rPr>
              <a:t> </a:t>
            </a:r>
            <a:r>
              <a:rPr lang="en-US" sz="2000" b="1" dirty="0" err="1">
                <a:latin typeface="Courier"/>
                <a:cs typeface="Courier"/>
              </a:rPr>
              <a:t>addnum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a, 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b)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 smtClean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	 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sum;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	 sum= </a:t>
            </a:r>
            <a:r>
              <a:rPr lang="en-US" sz="2000" dirty="0" err="1">
                <a:latin typeface="Courier"/>
                <a:cs typeface="Courier"/>
              </a:rPr>
              <a:t>a+b</a:t>
            </a:r>
            <a:r>
              <a:rPr lang="en-US" sz="2000" dirty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	 return </a:t>
            </a:r>
            <a:r>
              <a:rPr lang="en-US" sz="2000" dirty="0" smtClean="0">
                <a:latin typeface="Courier"/>
                <a:cs typeface="Courier"/>
              </a:rPr>
              <a:t>sum</a:t>
            </a:r>
            <a:r>
              <a:rPr lang="en-US" sz="2000" dirty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}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63</a:t>
            </a:fld>
            <a:endParaRPr lang="en-GB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4211960" y="1628800"/>
            <a:ext cx="5904656" cy="452596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7000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5000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5000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5000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5000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50000"/>
              </a:lnSpc>
              <a:buFontTx/>
              <a:buNone/>
            </a:pPr>
            <a:endParaRPr lang="en-US" sz="2000" dirty="0" smtClean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 err="1" smtClean="0">
                <a:latin typeface="Courier"/>
                <a:cs typeface="Courier"/>
              </a:rPr>
              <a:t>int</a:t>
            </a:r>
            <a:r>
              <a:rPr lang="en-US" sz="2000" dirty="0" smtClean="0">
                <a:latin typeface="Courier"/>
                <a:cs typeface="Courier"/>
              </a:rPr>
              <a:t> main()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 smtClean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 smtClean="0">
                <a:latin typeface="Courier"/>
                <a:cs typeface="Courier"/>
              </a:rPr>
              <a:t>    </a:t>
            </a:r>
            <a:r>
              <a:rPr lang="en-US" sz="2000" dirty="0" err="1" smtClean="0">
                <a:latin typeface="Courier"/>
                <a:cs typeface="Courier"/>
              </a:rPr>
              <a:t>int</a:t>
            </a:r>
            <a:r>
              <a:rPr lang="en-US" sz="2000" dirty="0" smtClean="0">
                <a:latin typeface="Courier"/>
                <a:cs typeface="Courier"/>
              </a:rPr>
              <a:t> total;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 </a:t>
            </a:r>
            <a:r>
              <a:rPr lang="en-US" sz="2000" dirty="0" err="1" smtClean="0">
                <a:latin typeface="Courier"/>
                <a:cs typeface="Courier"/>
              </a:rPr>
              <a:t>int</a:t>
            </a:r>
            <a:r>
              <a:rPr lang="en-US" sz="2000" dirty="0" smtClean="0">
                <a:latin typeface="Courier"/>
                <a:cs typeface="Courier"/>
              </a:rPr>
              <a:t> </a:t>
            </a:r>
            <a:r>
              <a:rPr lang="en-US" sz="2000" dirty="0" err="1" smtClean="0">
                <a:latin typeface="Courier"/>
                <a:cs typeface="Courier"/>
              </a:rPr>
              <a:t>x,y</a:t>
            </a:r>
            <a:r>
              <a:rPr lang="en-US" sz="2000" dirty="0" smtClean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 x = 4;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 y = 7;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 total = </a:t>
            </a:r>
            <a:r>
              <a:rPr lang="en-US" sz="2000" b="1" dirty="0" err="1" smtClean="0">
                <a:latin typeface="Courier"/>
                <a:cs typeface="Courier"/>
              </a:rPr>
              <a:t>addnum</a:t>
            </a:r>
            <a:r>
              <a:rPr lang="en-US" sz="2000" dirty="0" smtClean="0">
                <a:latin typeface="Courier"/>
                <a:cs typeface="Courier"/>
              </a:rPr>
              <a:t>(</a:t>
            </a:r>
            <a:r>
              <a:rPr lang="en-US" sz="2000" dirty="0" err="1" smtClean="0">
                <a:latin typeface="Courier"/>
                <a:cs typeface="Courier"/>
              </a:rPr>
              <a:t>x,y</a:t>
            </a:r>
            <a:r>
              <a:rPr lang="en-US" sz="2000" dirty="0" smtClean="0">
                <a:latin typeface="Courier"/>
                <a:cs typeface="Courier"/>
              </a:rPr>
              <a:t>);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 </a:t>
            </a:r>
            <a:r>
              <a:rPr lang="en-US" sz="2000" dirty="0" err="1" smtClean="0">
                <a:latin typeface="Courier"/>
                <a:cs typeface="Courier"/>
              </a:rPr>
              <a:t>printf</a:t>
            </a:r>
            <a:r>
              <a:rPr lang="en-US" sz="2000" dirty="0" smtClean="0">
                <a:latin typeface="Courier"/>
                <a:cs typeface="Courier"/>
              </a:rPr>
              <a:t>("total %d\n”, total);</a:t>
            </a:r>
          </a:p>
          <a:p>
            <a:pPr marL="0" indent="0">
              <a:lnSpc>
                <a:spcPct val="50000"/>
              </a:lnSpc>
              <a:buFontTx/>
              <a:buNone/>
            </a:pPr>
            <a:r>
              <a:rPr lang="en-US" sz="2000" dirty="0" smtClean="0">
                <a:latin typeface="Courier"/>
                <a:cs typeface="Courier"/>
              </a:rPr>
              <a:t>}</a:t>
            </a: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9390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Instrumentation: Source Code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23850" y="1700213"/>
            <a:ext cx="9576742" cy="4525962"/>
          </a:xfrm>
        </p:spPr>
        <p:txBody>
          <a:bodyPr/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include &lt;</a:t>
            </a:r>
            <a:r>
              <a:rPr lang="en-US" sz="1800" dirty="0" err="1">
                <a:latin typeface="Courier"/>
                <a:cs typeface="Courier"/>
              </a:rPr>
              <a:t>stdio.h</a:t>
            </a:r>
            <a:r>
              <a:rPr lang="en-US" sz="1800" dirty="0">
                <a:latin typeface="Courier"/>
                <a:cs typeface="Courier"/>
              </a:rPr>
              <a:t>&gt;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 err="1" smtClean="0">
                <a:latin typeface="Courier"/>
                <a:cs typeface="Courier"/>
              </a:rPr>
              <a:t>int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b="1" dirty="0" err="1">
                <a:latin typeface="Courier"/>
                <a:cs typeface="Courier"/>
              </a:rPr>
              <a:t>addnum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err="1">
                <a:latin typeface="Courier"/>
                <a:cs typeface="Courier"/>
              </a:rPr>
              <a:t>int</a:t>
            </a:r>
            <a:r>
              <a:rPr lang="en-US" sz="1800" dirty="0">
                <a:latin typeface="Courier"/>
                <a:cs typeface="Courier"/>
              </a:rPr>
              <a:t> a, </a:t>
            </a:r>
            <a:r>
              <a:rPr lang="en-US" sz="1800" dirty="0" err="1">
                <a:latin typeface="Courier"/>
                <a:cs typeface="Courier"/>
              </a:rPr>
              <a:t>int</a:t>
            </a:r>
            <a:r>
              <a:rPr lang="en-US" sz="1800" dirty="0">
                <a:latin typeface="Courier"/>
                <a:cs typeface="Courier"/>
              </a:rPr>
              <a:t> b)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</a:t>
            </a:r>
            <a:r>
              <a:rPr lang="en-US" sz="1800" dirty="0" err="1">
                <a:latin typeface="Courier"/>
                <a:cs typeface="Courier"/>
              </a:rPr>
              <a:t>int</a:t>
            </a:r>
            <a:r>
              <a:rPr lang="en-US" sz="1800" dirty="0">
                <a:latin typeface="Courier"/>
                <a:cs typeface="Courier"/>
              </a:rPr>
              <a:t> sum;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</a:t>
            </a:r>
            <a:r>
              <a:rPr lang="en-US" sz="1800" b="1" dirty="0" err="1">
                <a:latin typeface="Courier"/>
                <a:cs typeface="Courier"/>
              </a:rPr>
              <a:t>printf</a:t>
            </a:r>
            <a:r>
              <a:rPr lang="en-US" sz="1800" b="1" dirty="0">
                <a:latin typeface="Courier"/>
                <a:cs typeface="Courier"/>
              </a:rPr>
              <a:t>("Debug: Entering </a:t>
            </a:r>
            <a:r>
              <a:rPr lang="en-US" sz="1800" b="1" dirty="0" err="1">
                <a:latin typeface="Courier"/>
                <a:cs typeface="Courier"/>
              </a:rPr>
              <a:t>addnum</a:t>
            </a:r>
            <a:r>
              <a:rPr lang="en-US" sz="1800" b="1" dirty="0">
                <a:latin typeface="Courier"/>
                <a:cs typeface="Courier"/>
              </a:rPr>
              <a:t> %s %d\n", </a:t>
            </a:r>
            <a:endParaRPr lang="en-US" sz="1800" b="1" dirty="0" smtClean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b="1" dirty="0" smtClean="0">
                <a:latin typeface="Courier"/>
                <a:cs typeface="Courier"/>
              </a:rPr>
              <a:t>		__FILE__, __LINE__);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</a:t>
            </a:r>
            <a:r>
              <a:rPr lang="en-US" sz="1800" dirty="0" smtClean="0">
                <a:latin typeface="Courier"/>
                <a:cs typeface="Courier"/>
              </a:rPr>
              <a:t>sum = </a:t>
            </a:r>
            <a:r>
              <a:rPr lang="en-US" sz="1800" dirty="0" err="1">
                <a:latin typeface="Courier"/>
                <a:cs typeface="Courier"/>
              </a:rPr>
              <a:t>a+b</a:t>
            </a:r>
            <a:r>
              <a:rPr lang="en-US" sz="1800" dirty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</a:t>
            </a:r>
            <a:r>
              <a:rPr lang="en-US" sz="1800" b="1" dirty="0" err="1">
                <a:latin typeface="Courier"/>
                <a:cs typeface="Courier"/>
              </a:rPr>
              <a:t>printf</a:t>
            </a:r>
            <a:r>
              <a:rPr lang="en-US" sz="1800" b="1" dirty="0">
                <a:latin typeface="Courier"/>
                <a:cs typeface="Courier"/>
              </a:rPr>
              <a:t>("Debug: Leaving </a:t>
            </a:r>
            <a:r>
              <a:rPr lang="en-US" sz="1800" b="1" dirty="0" err="1">
                <a:latin typeface="Courier"/>
                <a:cs typeface="Courier"/>
              </a:rPr>
              <a:t>addnum</a:t>
            </a:r>
            <a:r>
              <a:rPr lang="en-US" sz="1800" b="1" dirty="0">
                <a:latin typeface="Courier"/>
                <a:cs typeface="Courier"/>
              </a:rPr>
              <a:t> %s %d\</a:t>
            </a:r>
            <a:r>
              <a:rPr lang="en-US" sz="1800" b="1" dirty="0" smtClean="0">
                <a:latin typeface="Courier"/>
                <a:cs typeface="Courier"/>
              </a:rPr>
              <a:t>n”,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b="1" dirty="0">
                <a:latin typeface="Courier"/>
                <a:cs typeface="Courier"/>
              </a:rPr>
              <a:t>	</a:t>
            </a:r>
            <a:r>
              <a:rPr lang="en-US" sz="1800" b="1" dirty="0" smtClean="0">
                <a:latin typeface="Courier"/>
                <a:cs typeface="Courier"/>
              </a:rPr>
              <a:t>__FILE__</a:t>
            </a:r>
            <a:r>
              <a:rPr lang="en-US" sz="1800" b="1" dirty="0">
                <a:latin typeface="Courier"/>
                <a:cs typeface="Courier"/>
              </a:rPr>
              <a:t>, </a:t>
            </a:r>
            <a:r>
              <a:rPr lang="en-US" sz="1800" b="1" dirty="0" smtClean="0">
                <a:latin typeface="Courier"/>
                <a:cs typeface="Courier"/>
              </a:rPr>
              <a:t>__LINE__</a:t>
            </a:r>
            <a:r>
              <a:rPr lang="en-US" sz="1800" b="1" dirty="0">
                <a:latin typeface="Courier"/>
                <a:cs typeface="Courier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	 return sum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  <a:endParaRPr lang="en-US" sz="1800" dirty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"/>
                <a:cs typeface="Courier"/>
              </a:rPr>
              <a:t> }</a:t>
            </a: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386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Instrumentation: Source Code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23850" y="1700213"/>
            <a:ext cx="8568630" cy="4525962"/>
          </a:xfrm>
        </p:spPr>
        <p:txBody>
          <a:bodyPr/>
          <a:lstStyle/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include &lt;</a:t>
            </a:r>
            <a:r>
              <a:rPr lang="en-US" sz="1600" dirty="0" err="1">
                <a:latin typeface="Courier"/>
                <a:cs typeface="Courier"/>
              </a:rPr>
              <a:t>stdio.h</a:t>
            </a:r>
            <a:r>
              <a:rPr lang="en-US" sz="1600" dirty="0">
                <a:latin typeface="Courier"/>
                <a:cs typeface="Courier"/>
              </a:rPr>
              <a:t>&gt;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 err="1" smtClean="0">
                <a:latin typeface="Courier"/>
                <a:cs typeface="Courier"/>
              </a:rPr>
              <a:t>int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b="1" dirty="0" err="1">
                <a:latin typeface="Courier"/>
                <a:cs typeface="Courier"/>
              </a:rPr>
              <a:t>addnum</a:t>
            </a:r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a, 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b)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	 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sum</a:t>
            </a:r>
            <a:r>
              <a:rPr lang="en-US" sz="1600" dirty="0" smtClean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 smtClean="0">
                <a:latin typeface="Courier"/>
                <a:cs typeface="Courier"/>
              </a:rPr>
              <a:t>#</a:t>
            </a:r>
            <a:r>
              <a:rPr lang="en-US" sz="1600" b="1" dirty="0" err="1" smtClean="0">
                <a:latin typeface="Courier"/>
                <a:cs typeface="Courier"/>
              </a:rPr>
              <a:t>ifdef</a:t>
            </a:r>
            <a:r>
              <a:rPr lang="en-US" sz="1600" b="1" dirty="0" smtClean="0">
                <a:latin typeface="Courier"/>
                <a:cs typeface="Courier"/>
              </a:rPr>
              <a:t> INSTDEBUG</a:t>
            </a:r>
            <a:endParaRPr lang="en-US" sz="1600" b="1" dirty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b="1" dirty="0" err="1" smtClean="0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Entering </a:t>
            </a:r>
            <a:r>
              <a:rPr lang="en-US" sz="1600" b="1" dirty="0" err="1">
                <a:latin typeface="Courier"/>
                <a:cs typeface="Courier"/>
              </a:rPr>
              <a:t>addnum</a:t>
            </a:r>
            <a:r>
              <a:rPr lang="en-US" sz="1600" b="1" dirty="0">
                <a:latin typeface="Courier"/>
                <a:cs typeface="Courier"/>
              </a:rPr>
              <a:t> %s %d\</a:t>
            </a:r>
            <a:r>
              <a:rPr lang="en-US" sz="1600" b="1" dirty="0" err="1" smtClean="0">
                <a:latin typeface="Courier"/>
                <a:cs typeface="Courier"/>
              </a:rPr>
              <a:t>n”,__FILE</a:t>
            </a:r>
            <a:r>
              <a:rPr lang="en-US" sz="1600" b="1" dirty="0" smtClean="0">
                <a:latin typeface="Courier"/>
                <a:cs typeface="Courier"/>
              </a:rPr>
              <a:t>__</a:t>
            </a:r>
            <a:r>
              <a:rPr lang="en-US" sz="1600" b="1" dirty="0">
                <a:latin typeface="Courier"/>
                <a:cs typeface="Courier"/>
              </a:rPr>
              <a:t>, </a:t>
            </a:r>
            <a:r>
              <a:rPr lang="en-US" sz="1600" b="1" dirty="0" smtClean="0">
                <a:latin typeface="Courier"/>
                <a:cs typeface="Courier"/>
              </a:rPr>
              <a:t>__LINE__</a:t>
            </a:r>
            <a:r>
              <a:rPr lang="en-US" sz="1600" b="1" dirty="0">
                <a:latin typeface="Courier"/>
                <a:cs typeface="Courier"/>
              </a:rPr>
              <a:t>)</a:t>
            </a:r>
            <a:r>
              <a:rPr lang="en-US" sz="1600" b="1" dirty="0" smtClean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 </a:t>
            </a:r>
            <a:r>
              <a:rPr lang="en-US" sz="1600" b="1" dirty="0" smtClean="0">
                <a:latin typeface="Courier"/>
                <a:cs typeface="Courier"/>
              </a:rPr>
              <a:t>       </a:t>
            </a:r>
            <a:r>
              <a:rPr lang="en-US" sz="1600" b="1" dirty="0" err="1" smtClean="0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</a:t>
            </a:r>
            <a:r>
              <a:rPr lang="en-US" sz="1600" b="1" dirty="0" smtClean="0">
                <a:latin typeface="Courier"/>
                <a:cs typeface="Courier"/>
              </a:rPr>
              <a:t>a = %d\n”, a);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 smtClean="0">
                <a:latin typeface="Courier"/>
                <a:cs typeface="Courier"/>
              </a:rPr>
              <a:t>	 </a:t>
            </a:r>
            <a:r>
              <a:rPr lang="en-US" sz="1600" b="1" dirty="0" err="1" smtClean="0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b</a:t>
            </a:r>
            <a:r>
              <a:rPr lang="en-US" sz="1600" b="1" dirty="0" smtClean="0">
                <a:latin typeface="Courier"/>
                <a:cs typeface="Courier"/>
              </a:rPr>
              <a:t> </a:t>
            </a:r>
            <a:r>
              <a:rPr lang="en-US" sz="1600" b="1" dirty="0">
                <a:latin typeface="Courier"/>
                <a:cs typeface="Courier"/>
              </a:rPr>
              <a:t>= %d\n”, </a:t>
            </a:r>
            <a:r>
              <a:rPr lang="en-US" sz="1600" b="1" dirty="0" smtClean="0">
                <a:latin typeface="Courier"/>
                <a:cs typeface="Courier"/>
              </a:rPr>
              <a:t>b);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 smtClean="0">
                <a:latin typeface="Courier"/>
                <a:cs typeface="Courier"/>
              </a:rPr>
              <a:t>#</a:t>
            </a:r>
            <a:r>
              <a:rPr lang="en-US" sz="1600" b="1" dirty="0" err="1" smtClean="0">
                <a:latin typeface="Courier"/>
                <a:cs typeface="Courier"/>
              </a:rPr>
              <a:t>endif</a:t>
            </a:r>
            <a:endParaRPr lang="en-US" sz="1600" b="1" dirty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	 </a:t>
            </a:r>
            <a:r>
              <a:rPr lang="en-US" sz="1600" dirty="0" smtClean="0">
                <a:latin typeface="Courier"/>
                <a:cs typeface="Courier"/>
              </a:rPr>
              <a:t>sum = </a:t>
            </a:r>
            <a:r>
              <a:rPr lang="en-US" sz="1600" dirty="0" err="1">
                <a:latin typeface="Courier"/>
                <a:cs typeface="Courier"/>
              </a:rPr>
              <a:t>a+b</a:t>
            </a:r>
            <a:r>
              <a:rPr lang="en-US" sz="1600" dirty="0" smtClean="0">
                <a:latin typeface="Courier"/>
                <a:cs typeface="Courier"/>
              </a:rPr>
              <a:t>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#</a:t>
            </a:r>
            <a:r>
              <a:rPr lang="en-US" sz="1600" b="1" dirty="0" err="1">
                <a:latin typeface="Courier"/>
                <a:cs typeface="Courier"/>
              </a:rPr>
              <a:t>ifdef</a:t>
            </a:r>
            <a:r>
              <a:rPr lang="en-US" sz="1600" b="1" dirty="0">
                <a:latin typeface="Courier"/>
                <a:cs typeface="Courier"/>
              </a:rPr>
              <a:t> </a:t>
            </a:r>
            <a:r>
              <a:rPr lang="en-US" sz="1600" b="1" dirty="0" smtClean="0">
                <a:latin typeface="Courier"/>
                <a:cs typeface="Courier"/>
              </a:rPr>
              <a:t>INSTDEBUG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 </a:t>
            </a:r>
            <a:r>
              <a:rPr lang="en-US" sz="1600" b="1" dirty="0" smtClean="0">
                <a:latin typeface="Courier"/>
                <a:cs typeface="Courier"/>
              </a:rPr>
              <a:t>       </a:t>
            </a:r>
            <a:r>
              <a:rPr lang="en-US" sz="1600" b="1" dirty="0" err="1" smtClean="0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</a:t>
            </a:r>
            <a:r>
              <a:rPr lang="en-US" sz="1600" b="1" dirty="0" smtClean="0">
                <a:latin typeface="Courier"/>
                <a:cs typeface="Courier"/>
              </a:rPr>
              <a:t>sum </a:t>
            </a:r>
            <a:r>
              <a:rPr lang="en-US" sz="1600" b="1" dirty="0">
                <a:latin typeface="Courier"/>
                <a:cs typeface="Courier"/>
              </a:rPr>
              <a:t>= %d\n”, </a:t>
            </a:r>
            <a:r>
              <a:rPr lang="en-US" sz="1600" b="1" dirty="0" smtClean="0">
                <a:latin typeface="Courier"/>
                <a:cs typeface="Courier"/>
              </a:rPr>
              <a:t>sum);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 </a:t>
            </a:r>
            <a:r>
              <a:rPr lang="en-US" sz="1600" b="1" dirty="0" smtClean="0">
                <a:latin typeface="Courier"/>
                <a:cs typeface="Courier"/>
              </a:rPr>
              <a:t>       </a:t>
            </a:r>
            <a:r>
              <a:rPr lang="en-US" sz="1600" b="1" dirty="0" err="1" smtClean="0">
                <a:latin typeface="Courier"/>
                <a:cs typeface="Courier"/>
              </a:rPr>
              <a:t>printf</a:t>
            </a:r>
            <a:r>
              <a:rPr lang="en-US" sz="1600" b="1" dirty="0">
                <a:latin typeface="Courier"/>
                <a:cs typeface="Courier"/>
              </a:rPr>
              <a:t>("Debug: Leaving </a:t>
            </a:r>
            <a:r>
              <a:rPr lang="en-US" sz="1600" b="1" dirty="0" err="1">
                <a:latin typeface="Courier"/>
                <a:cs typeface="Courier"/>
              </a:rPr>
              <a:t>addnum</a:t>
            </a:r>
            <a:r>
              <a:rPr lang="en-US" sz="1600" b="1" dirty="0">
                <a:latin typeface="Courier"/>
                <a:cs typeface="Courier"/>
              </a:rPr>
              <a:t> %s %d\</a:t>
            </a:r>
            <a:r>
              <a:rPr lang="en-US" sz="1600" b="1" dirty="0" err="1" smtClean="0">
                <a:latin typeface="Courier"/>
                <a:cs typeface="Courier"/>
              </a:rPr>
              <a:t>n”,__FILE</a:t>
            </a:r>
            <a:r>
              <a:rPr lang="en-US" sz="1600" b="1" dirty="0" smtClean="0">
                <a:latin typeface="Courier"/>
                <a:cs typeface="Courier"/>
              </a:rPr>
              <a:t>__</a:t>
            </a:r>
            <a:r>
              <a:rPr lang="en-US" sz="1600" b="1" dirty="0">
                <a:latin typeface="Courier"/>
                <a:cs typeface="Courier"/>
              </a:rPr>
              <a:t>, </a:t>
            </a:r>
            <a:r>
              <a:rPr lang="en-US" sz="1600" b="1" dirty="0" smtClean="0">
                <a:latin typeface="Courier"/>
                <a:cs typeface="Courier"/>
              </a:rPr>
              <a:t>__LINE__</a:t>
            </a:r>
            <a:r>
              <a:rPr lang="en-US" sz="1600" b="1" dirty="0">
                <a:latin typeface="Courier"/>
                <a:cs typeface="Courier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600" b="1" dirty="0">
                <a:latin typeface="Courier"/>
                <a:cs typeface="Courier"/>
              </a:rPr>
              <a:t>#</a:t>
            </a:r>
            <a:r>
              <a:rPr lang="en-US" sz="1600" b="1" dirty="0" err="1">
                <a:latin typeface="Courier"/>
                <a:cs typeface="Courier"/>
              </a:rPr>
              <a:t>endif</a:t>
            </a:r>
            <a:endParaRPr lang="en-US" sz="1600" b="1" dirty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	</a:t>
            </a:r>
            <a:endParaRPr lang="en-US" sz="1600" dirty="0" smtClean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>
                <a:latin typeface="Courier"/>
                <a:cs typeface="Courier"/>
              </a:rPr>
              <a:t>return sum</a:t>
            </a:r>
            <a:r>
              <a:rPr lang="en-US" sz="1600" dirty="0" smtClean="0">
                <a:latin typeface="Courier"/>
                <a:cs typeface="Courier"/>
              </a:rPr>
              <a:t>;</a:t>
            </a:r>
            <a:endParaRPr lang="en-US" sz="1600" dirty="0"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latin typeface="Courier"/>
                <a:cs typeface="Courier"/>
              </a:rPr>
              <a:t> }</a:t>
            </a:r>
            <a:endParaRPr lang="en-US" sz="1600" dirty="0" smtClean="0">
              <a:latin typeface="Courier"/>
              <a:cs typeface="Courier"/>
            </a:endParaRP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127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Compile-time Instrumentation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66</a:t>
            </a:fld>
            <a:endParaRPr lang="en-GB"/>
          </a:p>
        </p:txBody>
      </p:sp>
      <p:sp>
        <p:nvSpPr>
          <p:cNvPr id="6" name="Angolo ripiegato 5"/>
          <p:cNvSpPr/>
          <p:nvPr/>
        </p:nvSpPr>
        <p:spPr bwMode="auto">
          <a:xfrm>
            <a:off x="3491880" y="1772816"/>
            <a:ext cx="1584176" cy="1008112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7" name="Angolo ripiegato 6"/>
          <p:cNvSpPr/>
          <p:nvPr/>
        </p:nvSpPr>
        <p:spPr bwMode="auto">
          <a:xfrm>
            <a:off x="899592" y="3140968"/>
            <a:ext cx="1944216" cy="1296144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3347864" y="3212976"/>
            <a:ext cx="1944216" cy="122413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cxnSp>
        <p:nvCxnSpPr>
          <p:cNvPr id="10" name="Connettore 1 9"/>
          <p:cNvCxnSpPr/>
          <p:nvPr/>
        </p:nvCxnSpPr>
        <p:spPr bwMode="auto">
          <a:xfrm>
            <a:off x="755576" y="4941168"/>
            <a:ext cx="734481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E3E14"/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Angolo ripiegato 10"/>
          <p:cNvSpPr/>
          <p:nvPr/>
        </p:nvSpPr>
        <p:spPr bwMode="auto">
          <a:xfrm>
            <a:off x="3203848" y="5301208"/>
            <a:ext cx="1944216" cy="1008112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827584" y="3356992"/>
            <a:ext cx="20608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+mn-lt"/>
              </a:rPr>
              <a:t>Instrumentation</a:t>
            </a:r>
          </a:p>
          <a:p>
            <a:pPr algn="ctr"/>
            <a:r>
              <a:rPr lang="en-US" sz="2000" dirty="0" smtClean="0">
                <a:latin typeface="+mn-lt"/>
              </a:rPr>
              <a:t>Code</a:t>
            </a:r>
          </a:p>
          <a:p>
            <a:pPr algn="ctr"/>
            <a:r>
              <a:rPr lang="en-US" sz="2000" dirty="0" smtClean="0">
                <a:latin typeface="+mn-lt"/>
              </a:rPr>
              <a:t>(Library)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3828156" y="1916832"/>
            <a:ext cx="9598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+mn-lt"/>
              </a:rPr>
              <a:t>Source</a:t>
            </a:r>
          </a:p>
          <a:p>
            <a:pPr algn="ctr"/>
            <a:r>
              <a:rPr lang="en-US" sz="2000" dirty="0" smtClean="0">
                <a:latin typeface="+mn-lt"/>
              </a:rPr>
              <a:t>Code</a:t>
            </a:r>
          </a:p>
        </p:txBody>
      </p:sp>
      <p:sp>
        <p:nvSpPr>
          <p:cNvPr id="16" name="CasellaDiTesto 15"/>
          <p:cNvSpPr txBox="1"/>
          <p:nvPr/>
        </p:nvSpPr>
        <p:spPr>
          <a:xfrm>
            <a:off x="3694402" y="3645024"/>
            <a:ext cx="1237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+mn-lt"/>
              </a:rPr>
              <a:t>Compiler</a:t>
            </a:r>
          </a:p>
        </p:txBody>
      </p:sp>
      <p:cxnSp>
        <p:nvCxnSpPr>
          <p:cNvPr id="21" name="Connettore 2 20"/>
          <p:cNvCxnSpPr/>
          <p:nvPr/>
        </p:nvCxnSpPr>
        <p:spPr bwMode="auto">
          <a:xfrm>
            <a:off x="4283968" y="2780928"/>
            <a:ext cx="0" cy="43204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Connettore 2 22"/>
          <p:cNvCxnSpPr/>
          <p:nvPr/>
        </p:nvCxnSpPr>
        <p:spPr bwMode="auto">
          <a:xfrm>
            <a:off x="2915816" y="3789040"/>
            <a:ext cx="43204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4" name="CasellaDiTesto 23"/>
          <p:cNvSpPr txBox="1"/>
          <p:nvPr/>
        </p:nvSpPr>
        <p:spPr>
          <a:xfrm>
            <a:off x="6153490" y="4437112"/>
            <a:ext cx="17781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+mn-lt"/>
              </a:rPr>
              <a:t>Compile Time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6478662" y="5117122"/>
            <a:ext cx="1177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+mn-lt"/>
              </a:rPr>
              <a:t>Runtime</a:t>
            </a:r>
          </a:p>
        </p:txBody>
      </p:sp>
      <p:cxnSp>
        <p:nvCxnSpPr>
          <p:cNvPr id="26" name="Connettore 2 25"/>
          <p:cNvCxnSpPr/>
          <p:nvPr/>
        </p:nvCxnSpPr>
        <p:spPr bwMode="auto">
          <a:xfrm>
            <a:off x="4211960" y="4437112"/>
            <a:ext cx="0" cy="93610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8" name="CasellaDiTesto 27"/>
          <p:cNvSpPr txBox="1"/>
          <p:nvPr/>
        </p:nvSpPr>
        <p:spPr>
          <a:xfrm>
            <a:off x="3155509" y="5445224"/>
            <a:ext cx="20645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+mn-lt"/>
              </a:rPr>
              <a:t>Instrumented</a:t>
            </a:r>
          </a:p>
          <a:p>
            <a:pPr algn="ctr"/>
            <a:r>
              <a:rPr lang="en-US" sz="2000" dirty="0" smtClean="0">
                <a:latin typeface="+mn-lt"/>
              </a:rPr>
              <a:t>Executable Code</a:t>
            </a:r>
          </a:p>
        </p:txBody>
      </p:sp>
    </p:spTree>
    <p:extLst>
      <p:ext uri="{BB962C8B-B14F-4D97-AF65-F5344CB8AC3E}">
        <p14:creationId xmlns:p14="http://schemas.microsoft.com/office/powerpoint/2010/main" val="124264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Compile-time instrumentation tools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Courier"/>
                <a:cs typeface="Courier"/>
              </a:rPr>
              <a:t>g</a:t>
            </a:r>
            <a:r>
              <a:rPr lang="en-US" b="1" dirty="0" err="1" smtClean="0">
                <a:latin typeface="Courier"/>
                <a:cs typeface="Courier"/>
              </a:rPr>
              <a:t>prof</a:t>
            </a:r>
            <a:endParaRPr lang="en-US" b="1" dirty="0" smtClean="0">
              <a:latin typeface="Courier"/>
              <a:cs typeface="Courier"/>
            </a:endParaRPr>
          </a:p>
          <a:p>
            <a:pPr lvl="1"/>
            <a:r>
              <a:rPr lang="en-US" dirty="0">
                <a:cs typeface="Courier"/>
              </a:rPr>
              <a:t>p</a:t>
            </a:r>
            <a:r>
              <a:rPr lang="en-US" dirty="0" smtClean="0">
                <a:cs typeface="Courier"/>
              </a:rPr>
              <a:t>rovides program profiling</a:t>
            </a:r>
          </a:p>
          <a:p>
            <a:r>
              <a:rPr lang="en-US" b="1" dirty="0" err="1" smtClean="0">
                <a:latin typeface="Courier"/>
                <a:cs typeface="Courier"/>
              </a:rPr>
              <a:t>gcov</a:t>
            </a:r>
            <a:endParaRPr lang="en-US" b="1" dirty="0" smtClean="0">
              <a:latin typeface="Courier"/>
              <a:cs typeface="Courier"/>
            </a:endParaRPr>
          </a:p>
          <a:p>
            <a:pPr lvl="1"/>
            <a:r>
              <a:rPr lang="en-US" dirty="0">
                <a:cs typeface="Courier"/>
              </a:rPr>
              <a:t>p</a:t>
            </a:r>
            <a:r>
              <a:rPr lang="en-US" dirty="0" smtClean="0">
                <a:cs typeface="Courier"/>
              </a:rPr>
              <a:t>rovides coverage analysis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d</a:t>
            </a:r>
            <a:r>
              <a:rPr lang="en-US" b="1" dirty="0" err="1" smtClean="0">
                <a:latin typeface="Courier"/>
                <a:cs typeface="Courier"/>
              </a:rPr>
              <a:t>malloc</a:t>
            </a:r>
            <a:r>
              <a:rPr lang="en-US" dirty="0" smtClean="0">
                <a:latin typeface="Courier"/>
                <a:cs typeface="Courier"/>
              </a:rPr>
              <a:t> </a:t>
            </a:r>
          </a:p>
          <a:p>
            <a:pPr lvl="1"/>
            <a:r>
              <a:rPr lang="en-US" dirty="0" smtClean="0"/>
              <a:t>provides drop </a:t>
            </a:r>
            <a:r>
              <a:rPr lang="en-US" dirty="0"/>
              <a:t>in replacement for the system's </a:t>
            </a:r>
            <a:r>
              <a:rPr lang="en-US" sz="2000" dirty="0" err="1">
                <a:latin typeface="Courier"/>
                <a:cs typeface="Courier"/>
              </a:rPr>
              <a:t>malloc</a:t>
            </a:r>
            <a:r>
              <a:rPr lang="en-US" sz="2000" dirty="0"/>
              <a:t>, </a:t>
            </a:r>
            <a:r>
              <a:rPr lang="en-US" sz="2000" dirty="0" err="1">
                <a:latin typeface="Courier"/>
                <a:cs typeface="Courier"/>
              </a:rPr>
              <a:t>realloc</a:t>
            </a:r>
            <a:r>
              <a:rPr lang="en-US" sz="2000" dirty="0"/>
              <a:t>,</a:t>
            </a:r>
            <a:r>
              <a:rPr lang="en-US" sz="2000" dirty="0">
                <a:latin typeface="Courier"/>
                <a:cs typeface="Courier"/>
              </a:rPr>
              <a:t> </a:t>
            </a:r>
            <a:r>
              <a:rPr lang="en-US" sz="2000" dirty="0" err="1">
                <a:latin typeface="Courier"/>
                <a:cs typeface="Courier"/>
              </a:rPr>
              <a:t>calloc</a:t>
            </a:r>
            <a:r>
              <a:rPr lang="en-US" sz="2000" dirty="0"/>
              <a:t>,</a:t>
            </a:r>
            <a:r>
              <a:rPr lang="en-US" sz="2000" dirty="0">
                <a:latin typeface="Courier"/>
                <a:cs typeface="Courier"/>
              </a:rPr>
              <a:t> free</a:t>
            </a:r>
            <a:r>
              <a:rPr lang="en-US" dirty="0">
                <a:latin typeface="Courier"/>
                <a:cs typeface="Courier"/>
              </a:rPr>
              <a:t> </a:t>
            </a:r>
            <a:r>
              <a:rPr lang="en-US" dirty="0"/>
              <a:t>and other memory management </a:t>
            </a:r>
            <a:r>
              <a:rPr lang="en-US" dirty="0" smtClean="0"/>
              <a:t>routines to enable runtime tracking of memory</a:t>
            </a:r>
            <a:r>
              <a:rPr lang="en-US" dirty="0"/>
              <a:t>-</a:t>
            </a:r>
            <a:r>
              <a:rPr lang="en-US" dirty="0" smtClean="0"/>
              <a:t>leaks, out-of-bounds writes, and other capabilities</a:t>
            </a:r>
            <a:endParaRPr lang="en-US" dirty="0"/>
          </a:p>
          <a:p>
            <a:pPr lvl="1"/>
            <a:endParaRPr lang="en-US" dirty="0">
              <a:latin typeface="Courier"/>
              <a:cs typeface="Courier"/>
            </a:endParaRP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949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Runtime-Instrumentation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68</a:t>
            </a:fld>
            <a:endParaRPr lang="en-GB"/>
          </a:p>
        </p:txBody>
      </p:sp>
      <p:sp>
        <p:nvSpPr>
          <p:cNvPr id="9" name="Angolo ripiegato 8"/>
          <p:cNvSpPr/>
          <p:nvPr/>
        </p:nvSpPr>
        <p:spPr bwMode="auto">
          <a:xfrm>
            <a:off x="3923928" y="1628800"/>
            <a:ext cx="2160240" cy="1296144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0" name="Angolo ripiegato 9"/>
          <p:cNvSpPr/>
          <p:nvPr/>
        </p:nvSpPr>
        <p:spPr bwMode="auto">
          <a:xfrm>
            <a:off x="467544" y="4149080"/>
            <a:ext cx="1944216" cy="1296144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2843808" y="3284984"/>
            <a:ext cx="5328592" cy="316835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2" name="Rettangolo 11"/>
          <p:cNvSpPr/>
          <p:nvPr/>
        </p:nvSpPr>
        <p:spPr bwMode="auto">
          <a:xfrm rot="5400000">
            <a:off x="5998070" y="4567038"/>
            <a:ext cx="2260428" cy="93610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3212232" y="3933056"/>
            <a:ext cx="3015952" cy="22322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599801" y="4509120"/>
            <a:ext cx="15756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Binary Code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3951354" y="1844824"/>
            <a:ext cx="20608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+mn-lt"/>
              </a:rPr>
              <a:t>Instrumentation</a:t>
            </a:r>
          </a:p>
          <a:p>
            <a:pPr algn="ctr"/>
            <a:r>
              <a:rPr lang="en-US" sz="2000" dirty="0" smtClean="0">
                <a:latin typeface="+mn-lt"/>
              </a:rPr>
              <a:t> Code</a:t>
            </a:r>
          </a:p>
        </p:txBody>
      </p:sp>
      <p:cxnSp>
        <p:nvCxnSpPr>
          <p:cNvPr id="17" name="Connettore 2 16"/>
          <p:cNvCxnSpPr/>
          <p:nvPr/>
        </p:nvCxnSpPr>
        <p:spPr bwMode="auto">
          <a:xfrm>
            <a:off x="4932040" y="2924944"/>
            <a:ext cx="0" cy="43204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Connettore 2 17"/>
          <p:cNvCxnSpPr/>
          <p:nvPr/>
        </p:nvCxnSpPr>
        <p:spPr bwMode="auto">
          <a:xfrm>
            <a:off x="2411760" y="4797152"/>
            <a:ext cx="43204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9" name="CasellaDiTesto 18"/>
          <p:cNvSpPr txBox="1"/>
          <p:nvPr/>
        </p:nvSpPr>
        <p:spPr>
          <a:xfrm>
            <a:off x="3336105" y="4005064"/>
            <a:ext cx="2019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Virtual Machine</a:t>
            </a:r>
          </a:p>
        </p:txBody>
      </p:sp>
      <p:sp>
        <p:nvSpPr>
          <p:cNvPr id="20" name="Rettangolo 19"/>
          <p:cNvSpPr/>
          <p:nvPr/>
        </p:nvSpPr>
        <p:spPr bwMode="auto">
          <a:xfrm>
            <a:off x="3356248" y="4725144"/>
            <a:ext cx="1719808" cy="93610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21" name="CasellaDiTesto 20"/>
          <p:cNvSpPr txBox="1"/>
          <p:nvPr/>
        </p:nvSpPr>
        <p:spPr>
          <a:xfrm>
            <a:off x="3379676" y="4932910"/>
            <a:ext cx="16908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JIT Compiler</a:t>
            </a:r>
          </a:p>
        </p:txBody>
      </p:sp>
      <p:sp>
        <p:nvSpPr>
          <p:cNvPr id="22" name="Rettangolo 21"/>
          <p:cNvSpPr/>
          <p:nvPr/>
        </p:nvSpPr>
        <p:spPr bwMode="auto">
          <a:xfrm rot="5400000">
            <a:off x="4906393" y="4733528"/>
            <a:ext cx="1563462" cy="93610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  <a:ea typeface="ＭＳ Ｐゴシック" pitchFamily="16" charset="-128"/>
            </a:endParaRPr>
          </a:p>
        </p:txBody>
      </p:sp>
      <p:sp>
        <p:nvSpPr>
          <p:cNvPr id="23" name="CasellaDiTesto 22"/>
          <p:cNvSpPr txBox="1"/>
          <p:nvPr/>
        </p:nvSpPr>
        <p:spPr>
          <a:xfrm rot="16200000">
            <a:off x="4949781" y="5019995"/>
            <a:ext cx="1292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Dispatcher</a:t>
            </a:r>
          </a:p>
        </p:txBody>
      </p:sp>
      <p:sp>
        <p:nvSpPr>
          <p:cNvPr id="26" name="CasellaDiTesto 25"/>
          <p:cNvSpPr txBox="1"/>
          <p:nvPr/>
        </p:nvSpPr>
        <p:spPr>
          <a:xfrm>
            <a:off x="6728014" y="4509120"/>
            <a:ext cx="8683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Code </a:t>
            </a:r>
          </a:p>
          <a:p>
            <a:r>
              <a:rPr lang="en-US" sz="2000" dirty="0" smtClean="0">
                <a:latin typeface="+mn-lt"/>
              </a:rPr>
              <a:t>Cache</a:t>
            </a:r>
          </a:p>
        </p:txBody>
      </p:sp>
      <p:cxnSp>
        <p:nvCxnSpPr>
          <p:cNvPr id="30" name="Connettore 2 29"/>
          <p:cNvCxnSpPr/>
          <p:nvPr/>
        </p:nvCxnSpPr>
        <p:spPr bwMode="auto">
          <a:xfrm>
            <a:off x="6228184" y="5589240"/>
            <a:ext cx="43204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Connettore 2 30"/>
          <p:cNvCxnSpPr/>
          <p:nvPr/>
        </p:nvCxnSpPr>
        <p:spPr bwMode="auto">
          <a:xfrm flipH="1">
            <a:off x="6156176" y="4221088"/>
            <a:ext cx="495672" cy="838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4151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Valgrind</a:t>
            </a:r>
            <a:endParaRPr lang="en-US" dirty="0"/>
          </a:p>
        </p:txBody>
      </p:sp>
      <p:sp>
        <p:nvSpPr>
          <p:cNvPr id="8" name="Segnaposto contenut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tool</a:t>
            </a:r>
            <a:r>
              <a:rPr lang="it-IT" dirty="0" smtClean="0"/>
              <a:t> </a:t>
            </a:r>
            <a:r>
              <a:rPr lang="it-IT" dirty="0"/>
              <a:t>suite 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provides</a:t>
            </a:r>
            <a:r>
              <a:rPr lang="it-IT" dirty="0" smtClean="0"/>
              <a:t> </a:t>
            </a:r>
            <a:r>
              <a:rPr lang="it-IT" dirty="0"/>
              <a:t>a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debugging</a:t>
            </a:r>
            <a:r>
              <a:rPr lang="it-IT" dirty="0"/>
              <a:t> and </a:t>
            </a:r>
            <a:r>
              <a:rPr lang="it-IT" dirty="0" err="1"/>
              <a:t>profiling</a:t>
            </a:r>
            <a:r>
              <a:rPr lang="it-IT" dirty="0"/>
              <a:t> </a:t>
            </a:r>
            <a:r>
              <a:rPr lang="it-IT" dirty="0" err="1" smtClean="0"/>
              <a:t>tools</a:t>
            </a:r>
            <a:endParaRPr lang="it-IT" dirty="0" smtClean="0"/>
          </a:p>
          <a:p>
            <a:r>
              <a:rPr lang="it-IT" dirty="0" smtClean="0"/>
              <a:t>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popular</a:t>
            </a:r>
            <a:r>
              <a:rPr lang="it-IT" dirty="0"/>
              <a:t> of </a:t>
            </a:r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/>
              <a:t>tools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b="1" dirty="0" err="1" smtClean="0"/>
              <a:t>Memcheck</a:t>
            </a:r>
            <a:endParaRPr lang="it-IT" dirty="0" smtClean="0"/>
          </a:p>
          <a:p>
            <a:pPr lvl="1"/>
            <a:r>
              <a:rPr lang="it-IT" dirty="0" err="1" smtClean="0"/>
              <a:t>detects</a:t>
            </a:r>
            <a:r>
              <a:rPr lang="it-IT" dirty="0" smtClean="0"/>
              <a:t>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memory-related</a:t>
            </a:r>
            <a:r>
              <a:rPr lang="it-IT" dirty="0"/>
              <a:t> </a:t>
            </a:r>
            <a:r>
              <a:rPr lang="it-IT" dirty="0" err="1"/>
              <a:t>errors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are common in C and C++ </a:t>
            </a:r>
            <a:r>
              <a:rPr lang="it-IT" dirty="0" err="1"/>
              <a:t>programs</a:t>
            </a:r>
            <a:r>
              <a:rPr lang="it-IT" dirty="0"/>
              <a:t> and </a:t>
            </a:r>
            <a:r>
              <a:rPr lang="it-IT" dirty="0" err="1"/>
              <a:t>that</a:t>
            </a:r>
            <a:r>
              <a:rPr lang="it-IT" dirty="0"/>
              <a:t> can </a:t>
            </a:r>
            <a:r>
              <a:rPr lang="it-IT" dirty="0" err="1"/>
              <a:t>lead</a:t>
            </a:r>
            <a:r>
              <a:rPr lang="it-IT" dirty="0"/>
              <a:t> to </a:t>
            </a:r>
            <a:r>
              <a:rPr lang="it-IT" dirty="0" err="1"/>
              <a:t>crashes</a:t>
            </a:r>
            <a:r>
              <a:rPr lang="it-IT" dirty="0"/>
              <a:t> and </a:t>
            </a:r>
            <a:r>
              <a:rPr lang="it-IT" dirty="0" err="1"/>
              <a:t>unpredictable</a:t>
            </a:r>
            <a:r>
              <a:rPr lang="it-IT" dirty="0"/>
              <a:t> </a:t>
            </a:r>
            <a:r>
              <a:rPr lang="it-IT" dirty="0" err="1" smtClean="0"/>
              <a:t>behaviour</a:t>
            </a:r>
            <a:endParaRPr lang="en-US" dirty="0"/>
          </a:p>
          <a:p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69</a:t>
            </a:fld>
            <a:endParaRPr lang="en-GB"/>
          </a:p>
        </p:txBody>
      </p:sp>
      <p:pic>
        <p:nvPicPr>
          <p:cNvPr id="9" name="Immagine 8" descr="valgrind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4725144"/>
            <a:ext cx="42545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22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we want to do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Inject our own code into the application</a:t>
            </a:r>
          </a:p>
          <a:p>
            <a:endParaRPr lang="en-GB" dirty="0"/>
          </a:p>
          <a:p>
            <a:r>
              <a:rPr lang="en-GB" dirty="0" smtClean="0"/>
              <a:t>To do this we need to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Find out where everything is going in memory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Find out where the return address will </a:t>
            </a:r>
            <a:r>
              <a:rPr lang="en-GB" dirty="0" smtClean="0"/>
              <a:t>be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Get our own code into a safe spot of memory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Find out where our code has ended up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Overwrite the return address to jump to our code</a:t>
            </a:r>
          </a:p>
          <a:p>
            <a:pPr lvl="1"/>
            <a:endParaRPr lang="en-GB" dirty="0"/>
          </a:p>
          <a:p>
            <a:r>
              <a:rPr lang="en-GB" dirty="0" smtClean="0"/>
              <a:t>Easy!?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61451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</a:t>
            </a:r>
            <a:r>
              <a:rPr lang="en-US" dirty="0" err="1" smtClean="0"/>
              <a:t>Valgrind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Download </a:t>
            </a:r>
            <a:r>
              <a:rPr lang="en-US" dirty="0" err="1" smtClean="0"/>
              <a:t>Valgrind</a:t>
            </a:r>
            <a:r>
              <a:rPr lang="en-US" dirty="0"/>
              <a:t> from http://</a:t>
            </a:r>
            <a:r>
              <a:rPr lang="en-US" dirty="0" err="1"/>
              <a:t>valgrind.org</a:t>
            </a:r>
            <a:r>
              <a:rPr lang="en-US" dirty="0"/>
              <a:t>/downloads/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“cd” to the directory containing the package’s source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Type </a:t>
            </a:r>
            <a:r>
              <a:rPr lang="en-US" b="1" dirty="0" smtClean="0"/>
              <a:t>“./configure”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Type </a:t>
            </a:r>
            <a:r>
              <a:rPr lang="en-US" b="1" dirty="0" smtClean="0"/>
              <a:t>“make” </a:t>
            </a:r>
            <a:r>
              <a:rPr lang="en-US" dirty="0" smtClean="0"/>
              <a:t>to compile the package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Type </a:t>
            </a:r>
            <a:r>
              <a:rPr lang="en-US" b="1" dirty="0" smtClean="0"/>
              <a:t>“make install” </a:t>
            </a:r>
            <a:r>
              <a:rPr lang="en-US" dirty="0" smtClean="0"/>
              <a:t>to install the program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06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</a:t>
            </a:r>
            <a:r>
              <a:rPr lang="en-US" dirty="0" err="1" smtClean="0"/>
              <a:t>Valgrind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Prepare the program </a:t>
            </a:r>
          </a:p>
          <a:p>
            <a:pPr marL="857250" lvl="1" indent="-457200"/>
            <a:r>
              <a:rPr lang="en-US" dirty="0" smtClean="0"/>
              <a:t>Compile the program with the  -g debug option </a:t>
            </a:r>
          </a:p>
          <a:p>
            <a:pPr marL="857250" lvl="1" indent="-457200"/>
            <a:r>
              <a:rPr lang="en-US" dirty="0" err="1" smtClean="0"/>
              <a:t>e.g</a:t>
            </a:r>
            <a:r>
              <a:rPr lang="en-US" dirty="0" smtClean="0"/>
              <a:t> </a:t>
            </a:r>
            <a:r>
              <a:rPr lang="en-US" dirty="0" err="1" smtClean="0"/>
              <a:t>gcc</a:t>
            </a:r>
            <a:r>
              <a:rPr lang="en-US" dirty="0" smtClean="0"/>
              <a:t>  -g –O0 </a:t>
            </a:r>
            <a:r>
              <a:rPr lang="en-US" dirty="0" err="1" smtClean="0"/>
              <a:t>sourcefile.c</a:t>
            </a:r>
            <a:r>
              <a:rPr lang="en-US" dirty="0" smtClean="0"/>
              <a:t>  -o </a:t>
            </a:r>
            <a:r>
              <a:rPr lang="en-US" dirty="0" err="1" smtClean="0"/>
              <a:t>binarycodename</a:t>
            </a:r>
            <a:endParaRPr lang="en-US" dirty="0" smtClean="0"/>
          </a:p>
          <a:p>
            <a:pPr marL="457200" indent="-457200"/>
            <a:r>
              <a:rPr lang="en-US" dirty="0" smtClean="0"/>
              <a:t>Run </a:t>
            </a:r>
            <a:r>
              <a:rPr lang="en-US" dirty="0" err="1" smtClean="0"/>
              <a:t>valgrind</a:t>
            </a:r>
            <a:r>
              <a:rPr lang="en-US" dirty="0" smtClean="0"/>
              <a:t> </a:t>
            </a:r>
          </a:p>
          <a:p>
            <a:pPr marL="457200" indent="-457200"/>
            <a:r>
              <a:rPr lang="en-US" dirty="0" smtClean="0"/>
              <a:t>Type </a:t>
            </a:r>
            <a:r>
              <a:rPr lang="en-US" b="1" dirty="0" err="1" smtClean="0"/>
              <a:t>valgrind</a:t>
            </a:r>
            <a:r>
              <a:rPr lang="en-US" b="1" dirty="0" smtClean="0"/>
              <a:t> –leak-check=yes ./</a:t>
            </a:r>
            <a:r>
              <a:rPr lang="en-US" b="1" dirty="0" err="1" smtClean="0"/>
              <a:t>binarycodename</a:t>
            </a:r>
            <a:r>
              <a:rPr lang="en-US" b="1" dirty="0" smtClean="0"/>
              <a:t> arg1 arg2..argn</a:t>
            </a:r>
          </a:p>
          <a:p>
            <a:pPr marL="1257300" lvl="2" indent="-45720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548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Let’s take a look at an example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3400" y="2350294"/>
            <a:ext cx="55372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9928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Let’s take a look at an example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4473" y="1825625"/>
            <a:ext cx="49750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7028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Let’s take a look at an example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We found two vulnerabilities</a:t>
            </a:r>
          </a:p>
          <a:p>
            <a:pPr lvl="1"/>
            <a:r>
              <a:rPr lang="en-GB" dirty="0" smtClean="0"/>
              <a:t>Over-running the heap block</a:t>
            </a:r>
          </a:p>
          <a:p>
            <a:pPr lvl="1"/>
            <a:r>
              <a:rPr lang="en-GB" dirty="0" smtClean="0"/>
              <a:t>Memory leak from non-freed </a:t>
            </a:r>
            <a:r>
              <a:rPr lang="en-GB" dirty="0" err="1" smtClean="0"/>
              <a:t>malloced</a:t>
            </a:r>
            <a:r>
              <a:rPr lang="en-GB" dirty="0" smtClean="0"/>
              <a:t> memory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222685"/>
            <a:ext cx="60960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899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Pin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Pin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dynamic</a:t>
            </a:r>
            <a:r>
              <a:rPr lang="it-IT" dirty="0"/>
              <a:t> </a:t>
            </a:r>
            <a:r>
              <a:rPr lang="it-IT" dirty="0" err="1"/>
              <a:t>binary</a:t>
            </a:r>
            <a:r>
              <a:rPr lang="it-IT" dirty="0"/>
              <a:t> </a:t>
            </a:r>
            <a:r>
              <a:rPr lang="it-IT" dirty="0" err="1"/>
              <a:t>instrumentation</a:t>
            </a:r>
            <a:r>
              <a:rPr lang="it-IT" dirty="0"/>
              <a:t> </a:t>
            </a:r>
            <a:r>
              <a:rPr lang="it-IT" dirty="0" err="1"/>
              <a:t>framework</a:t>
            </a:r>
            <a:r>
              <a:rPr lang="it-IT" dirty="0"/>
              <a:t> </a:t>
            </a:r>
            <a:r>
              <a:rPr lang="it-IT" dirty="0" err="1"/>
              <a:t>developed</a:t>
            </a:r>
            <a:r>
              <a:rPr lang="it-IT" dirty="0"/>
              <a:t> by Intel </a:t>
            </a:r>
            <a:r>
              <a:rPr lang="it-IT" dirty="0" err="1" smtClean="0"/>
              <a:t>Corp</a:t>
            </a:r>
            <a:endParaRPr lang="it-IT" dirty="0" smtClean="0"/>
          </a:p>
          <a:p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lets</a:t>
            </a:r>
            <a:r>
              <a:rPr lang="it-IT" dirty="0" smtClean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build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</a:t>
            </a:r>
            <a:r>
              <a:rPr lang="it-IT" dirty="0" err="1"/>
              <a:t>tools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b="1" dirty="0" err="1"/>
              <a:t>Pintools</a:t>
            </a:r>
            <a:r>
              <a:rPr lang="it-IT" dirty="0"/>
              <a:t> for Windows and Linux </a:t>
            </a:r>
            <a:r>
              <a:rPr lang="it-IT" dirty="0" err="1" smtClean="0"/>
              <a:t>platforms</a:t>
            </a:r>
            <a:endParaRPr lang="it-IT" dirty="0"/>
          </a:p>
          <a:p>
            <a:r>
              <a:rPr lang="it-IT" dirty="0" err="1" smtClean="0"/>
              <a:t>Pintools</a:t>
            </a:r>
            <a:r>
              <a:rPr lang="it-IT" dirty="0" smtClean="0"/>
              <a:t> are </a:t>
            </a:r>
            <a:r>
              <a:rPr lang="it-IT" dirty="0" err="1" smtClean="0"/>
              <a:t>written</a:t>
            </a:r>
            <a:r>
              <a:rPr lang="it-IT" dirty="0" smtClean="0"/>
              <a:t> in C/C++</a:t>
            </a:r>
          </a:p>
          <a:p>
            <a:r>
              <a:rPr lang="it-IT" dirty="0" err="1" smtClean="0"/>
              <a:t>You</a:t>
            </a:r>
            <a:r>
              <a:rPr lang="it-IT" dirty="0" smtClean="0"/>
              <a:t> </a:t>
            </a:r>
            <a:r>
              <a:rPr lang="it-IT" dirty="0"/>
              <a:t>can use </a:t>
            </a:r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 smtClean="0"/>
              <a:t>Pintools</a:t>
            </a:r>
            <a:r>
              <a:rPr lang="it-IT" dirty="0" smtClean="0"/>
              <a:t> </a:t>
            </a:r>
            <a:r>
              <a:rPr lang="it-IT" dirty="0"/>
              <a:t>to monitor and record the </a:t>
            </a:r>
            <a:r>
              <a:rPr lang="it-IT" dirty="0" err="1"/>
              <a:t>behavior</a:t>
            </a:r>
            <a:r>
              <a:rPr lang="it-IT" dirty="0"/>
              <a:t> of a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while</a:t>
            </a:r>
            <a:r>
              <a:rPr lang="it-IT" dirty="0"/>
              <a:t> </a:t>
            </a:r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 smtClean="0"/>
              <a:t>running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75</a:t>
            </a:fld>
            <a:endParaRPr lang="en-GB"/>
          </a:p>
        </p:txBody>
      </p:sp>
      <p:pic>
        <p:nvPicPr>
          <p:cNvPr id="6" name="Immagine 5" descr="pin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8" y="5301208"/>
            <a:ext cx="19685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5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Pin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They have 3 main components</a:t>
            </a:r>
          </a:p>
          <a:p>
            <a:pPr lvl="1"/>
            <a:r>
              <a:rPr lang="en-GB" dirty="0" smtClean="0"/>
              <a:t>Instrumentation</a:t>
            </a:r>
          </a:p>
          <a:p>
            <a:pPr lvl="2"/>
            <a:r>
              <a:rPr lang="en-GB" dirty="0" smtClean="0"/>
              <a:t>Enable the insertion of analysis routines</a:t>
            </a:r>
          </a:p>
          <a:p>
            <a:pPr lvl="1"/>
            <a:r>
              <a:rPr lang="en-GB" dirty="0" smtClean="0"/>
              <a:t>Analysis</a:t>
            </a:r>
          </a:p>
          <a:p>
            <a:pPr lvl="2"/>
            <a:r>
              <a:rPr lang="en-GB" dirty="0" smtClean="0"/>
              <a:t>Performing the analysis itself</a:t>
            </a:r>
          </a:p>
          <a:p>
            <a:pPr lvl="1"/>
            <a:r>
              <a:rPr lang="en-GB" dirty="0" err="1" smtClean="0"/>
              <a:t>Callback</a:t>
            </a:r>
            <a:r>
              <a:rPr lang="en-GB" dirty="0" smtClean="0"/>
              <a:t> routines</a:t>
            </a:r>
          </a:p>
          <a:p>
            <a:pPr lvl="2"/>
            <a:r>
              <a:rPr lang="en-GB" dirty="0" smtClean="0"/>
              <a:t>Called when specific conditions are met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344180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of </a:t>
            </a:r>
            <a:r>
              <a:rPr lang="en-US" dirty="0" err="1" smtClean="0"/>
              <a:t>Pintool</a:t>
            </a:r>
            <a:endParaRPr lang="en-US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00" r="-100"/>
          <a:stretch/>
        </p:blipFill>
        <p:spPr>
          <a:xfrm>
            <a:off x="323528" y="1700808"/>
            <a:ext cx="5152572" cy="4525962"/>
          </a:xfr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818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dynamic analysis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No false positives or negatives on a given run</a:t>
            </a:r>
          </a:p>
          <a:p>
            <a:pPr lvl="1"/>
            <a:r>
              <a:rPr lang="en-US" dirty="0" smtClean="0"/>
              <a:t>An error detection occurs right at the moment of its occurrence</a:t>
            </a:r>
          </a:p>
          <a:p>
            <a:r>
              <a:rPr lang="en-US" b="1" dirty="0" smtClean="0"/>
              <a:t>Do not need source code</a:t>
            </a:r>
          </a:p>
          <a:p>
            <a:pPr lvl="1"/>
            <a:r>
              <a:rPr lang="en-US" dirty="0" smtClean="0"/>
              <a:t>You can also test proprietary code </a:t>
            </a:r>
          </a:p>
          <a:p>
            <a:r>
              <a:rPr lang="en-US" b="1" dirty="0" smtClean="0"/>
              <a:t>Clear which path was taken</a:t>
            </a:r>
          </a:p>
          <a:p>
            <a:r>
              <a:rPr lang="en-US" b="1" dirty="0" smtClean="0"/>
              <a:t>Can be used on live code</a:t>
            </a:r>
          </a:p>
          <a:p>
            <a:pPr lvl="1"/>
            <a:r>
              <a:rPr lang="en-US" dirty="0" smtClean="0"/>
              <a:t>Particularly useful for security!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400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Disadvantages of dynamic analysis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Detect vulnerabilities only on execution path defined by the concrete input data</a:t>
            </a:r>
          </a:p>
          <a:p>
            <a:r>
              <a:rPr lang="en-US" dirty="0" smtClean="0"/>
              <a:t>Significant computational resources are required to perform the analysis</a:t>
            </a:r>
          </a:p>
          <a:p>
            <a:r>
              <a:rPr lang="en-US" dirty="0" smtClean="0"/>
              <a:t>One execution path can be checked at each particular moment</a:t>
            </a:r>
          </a:p>
          <a:p>
            <a:r>
              <a:rPr lang="en-US" dirty="0" smtClean="0"/>
              <a:t>It is more difficult to track back a vulnerability to its exact location in the code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6F2173B-DB2C-1042-9987-A376782AE56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79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407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1: What’s in memory?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Step 1: Insert the character ‘a’ into memory (0x61)</a:t>
            </a:r>
          </a:p>
          <a:p>
            <a:pPr lvl="1"/>
            <a:r>
              <a:rPr lang="en-GB" dirty="0" smtClean="0"/>
              <a:t>This is a bit of a guessing game – keep going until it breaks!</a:t>
            </a:r>
            <a:endParaRPr lang="en-GB" dirty="0"/>
          </a:p>
          <a:p>
            <a:r>
              <a:rPr lang="en-GB" dirty="0" smtClean="0"/>
              <a:t>We can do this using python to repeat the string a</a:t>
            </a:r>
          </a:p>
          <a:p>
            <a:endParaRPr lang="en-GB" dirty="0"/>
          </a:p>
          <a:p>
            <a:r>
              <a:rPr lang="en-GB" dirty="0" smtClean="0"/>
              <a:t>python -c ‘print “a”*64”</a:t>
            </a:r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93521"/>
            <a:ext cx="9144000" cy="64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5469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of dynamic tools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Network scanners </a:t>
            </a:r>
          </a:p>
          <a:p>
            <a:r>
              <a:rPr lang="en-US" dirty="0" smtClean="0"/>
              <a:t>Network sniffers</a:t>
            </a:r>
          </a:p>
          <a:p>
            <a:r>
              <a:rPr lang="en-US" dirty="0" smtClean="0"/>
              <a:t>Network vulnerability scanners</a:t>
            </a:r>
          </a:p>
          <a:p>
            <a:r>
              <a:rPr lang="en-US" dirty="0" smtClean="0"/>
              <a:t>Web application scanners</a:t>
            </a:r>
          </a:p>
          <a:p>
            <a:r>
              <a:rPr lang="en-US" dirty="0" smtClean="0"/>
              <a:t>Intrusion detection systems</a:t>
            </a:r>
          </a:p>
          <a:p>
            <a:r>
              <a:rPr lang="en-US" dirty="0" smtClean="0"/>
              <a:t>Firewalls</a:t>
            </a:r>
          </a:p>
          <a:p>
            <a:r>
              <a:rPr lang="en-US" dirty="0" smtClean="0"/>
              <a:t>Debuggers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AECAFE-B10D-6043-988A-8D98BBCFB2CA}" type="datetime1">
              <a:rPr lang="en-US" smtClean="0"/>
              <a:t>12/1/16</a:t>
            </a:fld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DEA1CE-09B3-9948-A942-CC28D5A5F823}" type="slidenum">
              <a:rPr lang="en-GB" smtClean="0"/>
              <a:pPr>
                <a:defRPr/>
              </a:pPr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35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Static analysis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Analyze code without executing it.</a:t>
            </a:r>
          </a:p>
          <a:p>
            <a:r>
              <a:rPr lang="en-US" dirty="0" smtClean="0"/>
              <a:t>Systematically follow an abstraction.</a:t>
            </a:r>
          </a:p>
          <a:p>
            <a:r>
              <a:rPr lang="en-US" dirty="0" smtClean="0"/>
              <a:t>Find bugs/enforce specifications/prove correctness.</a:t>
            </a:r>
          </a:p>
          <a:p>
            <a:r>
              <a:rPr lang="en-US" dirty="0" smtClean="0"/>
              <a:t>Often correctness/security related.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Dynamic analysis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Analyze specific executions.</a:t>
            </a:r>
          </a:p>
          <a:p>
            <a:r>
              <a:rPr lang="en-US" dirty="0" smtClean="0"/>
              <a:t>Instrument program, or use a special interpreter.</a:t>
            </a:r>
          </a:p>
          <a:p>
            <a:r>
              <a:rPr lang="en-US" dirty="0" smtClean="0"/>
              <a:t>Abstract parts of the trace.</a:t>
            </a:r>
          </a:p>
          <a:p>
            <a:r>
              <a:rPr lang="en-US" dirty="0" smtClean="0"/>
              <a:t>Find bugs/enforce stronger specifications/debugging/profiling.</a:t>
            </a:r>
          </a:p>
          <a:p>
            <a:r>
              <a:rPr lang="en-US" dirty="0" smtClean="0"/>
              <a:t>Often memory/performance/concurrency/security related.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2015 (c) C. Le Goues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241A-5FA5-4240-90B8-CE3893349020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4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1: What’s in memory?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346" y="1400623"/>
            <a:ext cx="7886700" cy="1239546"/>
          </a:xfrm>
        </p:spPr>
        <p:txBody>
          <a:bodyPr>
            <a:normAutofit lnSpcReduction="10000"/>
          </a:bodyPr>
          <a:lstStyle/>
          <a:p>
            <a:r>
              <a:rPr lang="en-GB" dirty="0"/>
              <a:t>In </a:t>
            </a:r>
            <a:r>
              <a:rPr lang="en-GB" dirty="0" err="1"/>
              <a:t>gdb</a:t>
            </a:r>
            <a:r>
              <a:rPr lang="en-GB" dirty="0"/>
              <a:t>, we can then put that input into the program using:</a:t>
            </a:r>
          </a:p>
          <a:p>
            <a:pPr lvl="1"/>
            <a:r>
              <a:rPr lang="en-GB" dirty="0"/>
              <a:t>run &lt; &lt;(python -c ‘print “a”*64”)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94" y="2631083"/>
            <a:ext cx="7186412" cy="422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05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378</TotalTime>
  <Words>3036</Words>
  <Application>Microsoft Macintosh PowerPoint</Application>
  <PresentationFormat>On-screen Show (4:3)</PresentationFormat>
  <Paragraphs>611</Paragraphs>
  <Slides>81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8" baseType="lpstr">
      <vt:lpstr>Calibri</vt:lpstr>
      <vt:lpstr>Calibri Light</vt:lpstr>
      <vt:lpstr>Courier</vt:lpstr>
      <vt:lpstr>Lucida Sans</vt:lpstr>
      <vt:lpstr>ＭＳ Ｐゴシック</vt:lpstr>
      <vt:lpstr>Arial</vt:lpstr>
      <vt:lpstr>Office Theme</vt:lpstr>
      <vt:lpstr>COMP6236</vt:lpstr>
      <vt:lpstr>Last time</vt:lpstr>
      <vt:lpstr>Today</vt:lpstr>
      <vt:lpstr>But first…</vt:lpstr>
      <vt:lpstr>A very simple program!</vt:lpstr>
      <vt:lpstr>With a very simple problem!</vt:lpstr>
      <vt:lpstr>What we want to do</vt:lpstr>
      <vt:lpstr>Step 1: What’s in memory?</vt:lpstr>
      <vt:lpstr>Step 1: What’s in memory?</vt:lpstr>
      <vt:lpstr>Step 1: What’s in memory</vt:lpstr>
      <vt:lpstr>Step 2: Where is the return?</vt:lpstr>
      <vt:lpstr>Step 2: Where is the return?</vt:lpstr>
      <vt:lpstr>Step 2: Where is the return?</vt:lpstr>
      <vt:lpstr>Step 3: Inserting our own code</vt:lpstr>
      <vt:lpstr>Step 3: Inserting our own code</vt:lpstr>
      <vt:lpstr>Step 4: Find out where our code has ended up</vt:lpstr>
      <vt:lpstr>Step 4: Find out where our code has ended up</vt:lpstr>
      <vt:lpstr>Step 4: Find out where our code has ended up</vt:lpstr>
      <vt:lpstr>Step 4: Find out where our code has ended up</vt:lpstr>
      <vt:lpstr>Step 5: Overwrite the return address with our code</vt:lpstr>
      <vt:lpstr>Step 5: Overwrite the return address with our code</vt:lpstr>
      <vt:lpstr>Step 5: Overwrite the return address with our own code</vt:lpstr>
      <vt:lpstr>And there you have it!</vt:lpstr>
      <vt:lpstr>And there you have it!</vt:lpstr>
      <vt:lpstr>Now it’s your turn</vt:lpstr>
      <vt:lpstr>Code Review</vt:lpstr>
      <vt:lpstr>Static Analysis</vt:lpstr>
      <vt:lpstr>What can you find?</vt:lpstr>
      <vt:lpstr>What can’t you find?</vt:lpstr>
      <vt:lpstr>The Halting Problem</vt:lpstr>
      <vt:lpstr>An example</vt:lpstr>
      <vt:lpstr>Types of Static Analysis Tools</vt:lpstr>
      <vt:lpstr>Let’s look at an example</vt:lpstr>
      <vt:lpstr>But we can look at it in different ways!</vt:lpstr>
      <vt:lpstr>But we can look at it in different ways! Strings</vt:lpstr>
      <vt:lpstr>But we can look at it in different ways! Functions</vt:lpstr>
      <vt:lpstr>But we can look at it in different ways! Layout</vt:lpstr>
      <vt:lpstr>And if we have the source code, it’s even more powerful</vt:lpstr>
      <vt:lpstr>How do Static Analysis Tools work?</vt:lpstr>
      <vt:lpstr>Intermediate Representations</vt:lpstr>
      <vt:lpstr>Intermediate Representations</vt:lpstr>
      <vt:lpstr>Abstract Syntax Tree (AST)</vt:lpstr>
      <vt:lpstr>Abstract Syntax Tree Example</vt:lpstr>
      <vt:lpstr>Control Flow Graph(CFG)</vt:lpstr>
      <vt:lpstr>Control Flow Graph Example</vt:lpstr>
      <vt:lpstr>Analysis Techniques</vt:lpstr>
      <vt:lpstr>Lexical Analysis </vt:lpstr>
      <vt:lpstr>Lexical Analysis – Example</vt:lpstr>
      <vt:lpstr>Data flow - Taint propagation</vt:lpstr>
      <vt:lpstr>Taint propagation example</vt:lpstr>
      <vt:lpstr> Control flow</vt:lpstr>
      <vt:lpstr>Open Source Tools</vt:lpstr>
      <vt:lpstr>Commercial Tools</vt:lpstr>
      <vt:lpstr>Limitations </vt:lpstr>
      <vt:lpstr>Other Limitations</vt:lpstr>
      <vt:lpstr>Tools Key Characteristics</vt:lpstr>
      <vt:lpstr>Dynamic Analysis</vt:lpstr>
      <vt:lpstr>What can you find?</vt:lpstr>
      <vt:lpstr>What can’t you find?</vt:lpstr>
      <vt:lpstr>Common Dynamic Analysis</vt:lpstr>
      <vt:lpstr>Code Instrumentation</vt:lpstr>
      <vt:lpstr>Instrumentation approaches</vt:lpstr>
      <vt:lpstr>Code Instrumentation: Source Code</vt:lpstr>
      <vt:lpstr>Code Instrumentation: Source Code</vt:lpstr>
      <vt:lpstr>Code Instrumentation: Source Code</vt:lpstr>
      <vt:lpstr>Compile-time Instrumentation</vt:lpstr>
      <vt:lpstr>Compile-time instrumentation tools</vt:lpstr>
      <vt:lpstr>Runtime-Instrumentation</vt:lpstr>
      <vt:lpstr>Valgrind</vt:lpstr>
      <vt:lpstr>Installing Valgrind</vt:lpstr>
      <vt:lpstr>Run Valgrind</vt:lpstr>
      <vt:lpstr>Let’s take a look at an example</vt:lpstr>
      <vt:lpstr>Let’s take a look at an example</vt:lpstr>
      <vt:lpstr>Let’s take a look at an example</vt:lpstr>
      <vt:lpstr>Pin</vt:lpstr>
      <vt:lpstr>Pin</vt:lpstr>
      <vt:lpstr>An Example of Pintool</vt:lpstr>
      <vt:lpstr>Advantages of dynamic analysis</vt:lpstr>
      <vt:lpstr>Disadvantages of dynamic analysis</vt:lpstr>
      <vt:lpstr>Other types of dynamic tools</vt:lpstr>
      <vt:lpstr>Comparison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COMP6236</dc:title>
  <dc:creator>Microsoft Office User</dc:creator>
  <cp:lastModifiedBy>Microsoft Office User</cp:lastModifiedBy>
  <cp:revision>19</cp:revision>
  <dcterms:created xsi:type="dcterms:W3CDTF">2016-11-30T21:13:42Z</dcterms:created>
  <dcterms:modified xsi:type="dcterms:W3CDTF">2016-12-01T10:48:32Z</dcterms:modified>
</cp:coreProperties>
</file>

<file path=docProps/thumbnail.jpeg>
</file>